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6026725" cy="32461200"/>
  <p:notesSz cx="6858000" cy="9144000"/>
  <p:embeddedFontLst>
    <p:embeddedFont>
      <p:font typeface="Calibri" panose="020F0502020204030204" pitchFamily="34" charset="0"/>
      <p:regular r:id="rId3"/>
      <p:bold r:id="rId4"/>
      <p:italic r:id="rId5"/>
      <p:boldItalic r:id="rId6"/>
    </p:embeddedFont>
    <p:embeddedFont>
      <p:font typeface="Libre Baskerville" panose="020B0604020202020204" charset="0"/>
      <p:bold r:id="rId7"/>
    </p:embeddedFont>
    <p:embeddedFont>
      <p:font typeface="Montserrat Light" panose="00000400000000000000" pitchFamily="2" charset="0"/>
      <p:regular r:id="rId8"/>
    </p:embeddedFont>
  </p:embeddedFontLst>
  <p:custDataLst>
    <p:tags r:id="rId9"/>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224" userDrawn="1">
          <p15:clr>
            <a:srgbClr val="A4A3A4"/>
          </p15:clr>
        </p15:guide>
        <p15:guide id="2" pos="113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6BC"/>
    <a:srgbClr val="ABD2D5"/>
    <a:srgbClr val="BCDCDE"/>
    <a:srgbClr val="006600"/>
    <a:srgbClr val="000000"/>
    <a:srgbClr val="66FF66"/>
    <a:srgbClr val="438086"/>
    <a:srgbClr val="EAEAEA"/>
    <a:srgbClr val="87C5CB"/>
    <a:srgbClr val="5B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4" d="100"/>
          <a:sy n="24" d="100"/>
        </p:scale>
        <p:origin x="2676" y="18"/>
      </p:cViewPr>
      <p:guideLst>
        <p:guide orient="horz" pos="10224"/>
        <p:guide pos="11347"/>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solidFill>
            <a:ln>
              <a:solidFill>
                <a:schemeClr val="tx1"/>
              </a:solidFill>
            </a:ln>
            <a:effectLst/>
            <a:sp3d>
              <a:contourClr>
                <a:schemeClr val="tx1"/>
              </a:contourClr>
            </a:sp3d>
          </c:spPr>
          <c:invertIfNegative val="0"/>
          <c:cat>
            <c:strRef>
              <c:f>vrste!$C$3:$C$28</c:f>
              <c:strCache>
                <c:ptCount val="26"/>
                <c:pt idx="0">
                  <c:v>Lamiaceae</c:v>
                </c:pt>
                <c:pt idx="1">
                  <c:v>Asteraceae</c:v>
                </c:pt>
                <c:pt idx="2">
                  <c:v>Rosaceae</c:v>
                </c:pt>
                <c:pt idx="3">
                  <c:v>Apiaceae</c:v>
                </c:pt>
                <c:pt idx="4">
                  <c:v>Fabaceae</c:v>
                </c:pt>
                <c:pt idx="5">
                  <c:v>Brassicaceae</c:v>
                </c:pt>
                <c:pt idx="6">
                  <c:v>Malvaceae</c:v>
                </c:pt>
                <c:pt idx="7">
                  <c:v>Poaceae</c:v>
                </c:pt>
                <c:pt idx="8">
                  <c:v>Polygonaceae</c:v>
                </c:pt>
                <c:pt idx="9">
                  <c:v>Ericaceae</c:v>
                </c:pt>
                <c:pt idx="10">
                  <c:v>Rubiaceae</c:v>
                </c:pt>
                <c:pt idx="11">
                  <c:v>Acoraceae</c:v>
                </c:pt>
                <c:pt idx="12">
                  <c:v>Adoxaceae</c:v>
                </c:pt>
                <c:pt idx="13">
                  <c:v>Alliaceae</c:v>
                </c:pt>
                <c:pt idx="14">
                  <c:v>Betulaceae</c:v>
                </c:pt>
                <c:pt idx="15">
                  <c:v>Boraginaceae</c:v>
                </c:pt>
                <c:pt idx="16">
                  <c:v>Cariophyllaceae</c:v>
                </c:pt>
                <c:pt idx="17">
                  <c:v>Crassulaceae</c:v>
                </c:pt>
                <c:pt idx="18">
                  <c:v>Gentianaceae</c:v>
                </c:pt>
                <c:pt idx="19">
                  <c:v>Grossulariaceae</c:v>
                </c:pt>
                <c:pt idx="20">
                  <c:v>Iridaceae</c:v>
                </c:pt>
                <c:pt idx="21">
                  <c:v>Lauraceae</c:v>
                </c:pt>
                <c:pt idx="22">
                  <c:v>Onagraceae</c:v>
                </c:pt>
                <c:pt idx="23">
                  <c:v>Plantaginaceae</c:v>
                </c:pt>
                <c:pt idx="24">
                  <c:v>Rannunculaceae</c:v>
                </c:pt>
                <c:pt idx="25">
                  <c:v>Solanaceae</c:v>
                </c:pt>
              </c:strCache>
            </c:strRef>
          </c:cat>
          <c:val>
            <c:numRef>
              <c:f>vrste!$D$3:$D$28</c:f>
              <c:numCache>
                <c:formatCode>General</c:formatCode>
                <c:ptCount val="26"/>
                <c:pt idx="0">
                  <c:v>19</c:v>
                </c:pt>
                <c:pt idx="1">
                  <c:v>18</c:v>
                </c:pt>
                <c:pt idx="2">
                  <c:v>16</c:v>
                </c:pt>
                <c:pt idx="3">
                  <c:v>9</c:v>
                </c:pt>
                <c:pt idx="4">
                  <c:v>8</c:v>
                </c:pt>
                <c:pt idx="5">
                  <c:v>7</c:v>
                </c:pt>
                <c:pt idx="6">
                  <c:v>4</c:v>
                </c:pt>
                <c:pt idx="7">
                  <c:v>4</c:v>
                </c:pt>
                <c:pt idx="8">
                  <c:v>4</c:v>
                </c:pt>
                <c:pt idx="9">
                  <c:v>3</c:v>
                </c:pt>
                <c:pt idx="10">
                  <c:v>3</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numCache>
            </c:numRef>
          </c:val>
          <c:extLst>
            <c:ext xmlns:c16="http://schemas.microsoft.com/office/drawing/2014/chart" uri="{C3380CC4-5D6E-409C-BE32-E72D297353CC}">
              <c16:uniqueId val="{00000000-4EBF-476C-A5A4-A2010D647767}"/>
            </c:ext>
          </c:extLst>
        </c:ser>
        <c:dLbls>
          <c:showLegendKey val="0"/>
          <c:showVal val="0"/>
          <c:showCatName val="0"/>
          <c:showSerName val="0"/>
          <c:showPercent val="0"/>
          <c:showBubbleSize val="0"/>
        </c:dLbls>
        <c:gapWidth val="150"/>
        <c:shape val="box"/>
        <c:axId val="524588328"/>
        <c:axId val="524588656"/>
        <c:axId val="0"/>
      </c:bar3DChart>
      <c:catAx>
        <c:axId val="524588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588656"/>
        <c:crosses val="autoZero"/>
        <c:auto val="1"/>
        <c:lblAlgn val="ctr"/>
        <c:lblOffset val="100"/>
        <c:noMultiLvlLbl val="0"/>
      </c:catAx>
      <c:valAx>
        <c:axId val="524588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588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Plant parts </a:t>
            </a:r>
          </a:p>
        </c:rich>
      </c:tx>
      <c:layout>
        <c:manualLayout>
          <c:xMode val="edge"/>
          <c:yMode val="edge"/>
          <c:x val="0.3288595332331008"/>
          <c:y val="0.10303023067077256"/>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122811182969193E-2"/>
          <c:y val="0"/>
          <c:w val="0.97587718881703078"/>
          <c:h val="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207-4412-ACB1-E1468EBBFEF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207-4412-ACB1-E1468EBBFEF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207-4412-ACB1-E1468EBBFEF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207-4412-ACB1-E1468EBBFEF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207-4412-ACB1-E1468EBBFEF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207-4412-ACB1-E1468EBBFEF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207-4412-ACB1-E1468EBBFEF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207-4412-ACB1-E1468EBBFEFB}"/>
              </c:ext>
            </c:extLst>
          </c:dPt>
          <c:cat>
            <c:strRef>
              <c:f>'delovi biljaka'!$D$6:$D$13</c:f>
              <c:strCache>
                <c:ptCount val="8"/>
                <c:pt idx="0">
                  <c:v>folium</c:v>
                </c:pt>
                <c:pt idx="1">
                  <c:v>flos</c:v>
                </c:pt>
                <c:pt idx="2">
                  <c:v>herb</c:v>
                </c:pt>
                <c:pt idx="3">
                  <c:v>radix</c:v>
                </c:pt>
                <c:pt idx="4">
                  <c:v>fructus</c:v>
                </c:pt>
                <c:pt idx="5">
                  <c:v>semen</c:v>
                </c:pt>
                <c:pt idx="6">
                  <c:v>cortex</c:v>
                </c:pt>
                <c:pt idx="7">
                  <c:v>lignum</c:v>
                </c:pt>
              </c:strCache>
            </c:strRef>
          </c:cat>
          <c:val>
            <c:numRef>
              <c:f>'delovi biljaka'!$E$6:$E$13</c:f>
              <c:numCache>
                <c:formatCode>General</c:formatCode>
                <c:ptCount val="8"/>
                <c:pt idx="0">
                  <c:v>30</c:v>
                </c:pt>
                <c:pt idx="1">
                  <c:v>21</c:v>
                </c:pt>
                <c:pt idx="2">
                  <c:v>15</c:v>
                </c:pt>
                <c:pt idx="3">
                  <c:v>14</c:v>
                </c:pt>
                <c:pt idx="4">
                  <c:v>12</c:v>
                </c:pt>
                <c:pt idx="5">
                  <c:v>4</c:v>
                </c:pt>
                <c:pt idx="6">
                  <c:v>2</c:v>
                </c:pt>
                <c:pt idx="7">
                  <c:v>2</c:v>
                </c:pt>
              </c:numCache>
            </c:numRef>
          </c:val>
          <c:extLst>
            <c:ext xmlns:c16="http://schemas.microsoft.com/office/drawing/2014/chart" uri="{C3380CC4-5D6E-409C-BE32-E72D297353CC}">
              <c16:uniqueId val="{00000010-7207-4412-ACB1-E1468EBBFEF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2526" y="10084639"/>
            <a:ext cx="30621674" cy="6956866"/>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5403750" y="18394055"/>
            <a:ext cx="25219228" cy="8296892"/>
          </a:xfrm>
        </p:spPr>
        <p:txBody>
          <a:bodyPr/>
          <a:lstStyle>
            <a:defPPr>
              <a:defRPr kern="1200" smtId="4294967295"/>
            </a:defPPr>
            <a:lvl1pPr marL="0" indent="0" algn="ctr">
              <a:buNone/>
              <a:defRPr/>
            </a:lvl1pPr>
            <a:lvl2pPr marL="253609" indent="0" algn="ctr">
              <a:buNone/>
              <a:defRPr/>
            </a:lvl2pPr>
            <a:lvl3pPr marL="507218" indent="0" algn="ctr">
              <a:buNone/>
              <a:defRPr/>
            </a:lvl3pPr>
            <a:lvl4pPr marL="760827" indent="0" algn="ctr">
              <a:buNone/>
              <a:defRPr/>
            </a:lvl4pPr>
            <a:lvl5pPr marL="1014435" indent="0" algn="ctr">
              <a:buNone/>
              <a:defRPr/>
            </a:lvl5pPr>
            <a:lvl6pPr marL="1268044" indent="0" algn="ctr">
              <a:buNone/>
              <a:defRPr/>
            </a:lvl6pPr>
            <a:lvl7pPr marL="1521653" indent="0" algn="ctr">
              <a:buNone/>
              <a:defRPr/>
            </a:lvl7pPr>
            <a:lvl8pPr marL="1775262" indent="0" algn="ctr">
              <a:buNone/>
              <a:defRPr/>
            </a:lvl8pPr>
            <a:lvl9pPr marL="202887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8DF5FCE-FDEA-4465-BCF6-C7F63911A9A6}" type="slidenum">
              <a:rPr lang="en-US"/>
              <a:pPr>
                <a:defRPr/>
              </a:pPr>
              <a:t>‹#›</a:t>
            </a:fld>
            <a:endParaRPr lang="en-US"/>
          </a:p>
        </p:txBody>
      </p:sp>
    </p:spTree>
    <p:extLst>
      <p:ext uri="{BB962C8B-B14F-4D97-AF65-F5344CB8AC3E}">
        <p14:creationId xmlns:p14="http://schemas.microsoft.com/office/powerpoint/2010/main" val="3416061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E3CA81D-4204-48B1-A4D7-36EFD127B2F8}" type="slidenum">
              <a:rPr lang="en-US"/>
              <a:pPr>
                <a:defRPr/>
              </a:pPr>
              <a:t>‹#›</a:t>
            </a:fld>
            <a:endParaRPr lang="en-US"/>
          </a:p>
        </p:txBody>
      </p:sp>
    </p:spTree>
    <p:extLst>
      <p:ext uri="{BB962C8B-B14F-4D97-AF65-F5344CB8AC3E}">
        <p14:creationId xmlns:p14="http://schemas.microsoft.com/office/powerpoint/2010/main" val="28015509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19638" y="1299325"/>
            <a:ext cx="8106274" cy="27699097"/>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800815" y="1299325"/>
            <a:ext cx="24193728" cy="27699097"/>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1D08C6D-384C-4677-A8CE-0D580832C4AA}" type="slidenum">
              <a:rPr lang="en-US"/>
              <a:pPr>
                <a:defRPr/>
              </a:pPr>
              <a:t>‹#›</a:t>
            </a:fld>
            <a:endParaRPr lang="en-US"/>
          </a:p>
        </p:txBody>
      </p:sp>
    </p:spTree>
    <p:extLst>
      <p:ext uri="{BB962C8B-B14F-4D97-AF65-F5344CB8AC3E}">
        <p14:creationId xmlns:p14="http://schemas.microsoft.com/office/powerpoint/2010/main" val="27230497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816" y="1299324"/>
            <a:ext cx="32425094" cy="54102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1800815" y="7573654"/>
            <a:ext cx="16150001" cy="21424768"/>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75911" y="7573654"/>
            <a:ext cx="16150001" cy="21424768"/>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947A3F5-B070-47AF-A223-F33332FE8B86}" type="slidenum">
              <a:rPr lang="en-US"/>
              <a:pPr>
                <a:defRPr/>
              </a:pPr>
              <a:t>‹#›</a:t>
            </a:fld>
            <a:endParaRPr lang="en-US"/>
          </a:p>
        </p:txBody>
      </p:sp>
    </p:spTree>
    <p:extLst>
      <p:ext uri="{BB962C8B-B14F-4D97-AF65-F5344CB8AC3E}">
        <p14:creationId xmlns:p14="http://schemas.microsoft.com/office/powerpoint/2010/main" val="12076196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43242BF-F4C0-49CF-80EA-38D6C064D587}" type="slidenum">
              <a:rPr lang="en-US"/>
              <a:pPr>
                <a:defRPr/>
              </a:pPr>
              <a:t>‹#›</a:t>
            </a:fld>
            <a:endParaRPr lang="en-US"/>
          </a:p>
        </p:txBody>
      </p:sp>
    </p:spTree>
    <p:extLst>
      <p:ext uri="{BB962C8B-B14F-4D97-AF65-F5344CB8AC3E}">
        <p14:creationId xmlns:p14="http://schemas.microsoft.com/office/powerpoint/2010/main" val="20562984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5861" y="20859641"/>
            <a:ext cx="30622977" cy="6446529"/>
          </a:xfrm>
        </p:spPr>
        <p:txBody>
          <a:bodyPr anchor="t"/>
          <a:lstStyle>
            <a:defPPr>
              <a:defRPr kern="1200" smtId="4294967295"/>
            </a:defPPr>
            <a:lvl1pPr algn="l">
              <a:defRPr sz="2219" b="1" cap="all"/>
            </a:lvl1pPr>
          </a:lstStyle>
          <a:p>
            <a:r>
              <a:rPr lang="en-US"/>
              <a:t>Click to edit Master title style</a:t>
            </a:r>
          </a:p>
        </p:txBody>
      </p:sp>
      <p:sp>
        <p:nvSpPr>
          <p:cNvPr id="3" name="Text Placeholder 2"/>
          <p:cNvSpPr>
            <a:spLocks noGrp="1"/>
          </p:cNvSpPr>
          <p:nvPr>
            <p:ph type="body" idx="1"/>
          </p:nvPr>
        </p:nvSpPr>
        <p:spPr>
          <a:xfrm>
            <a:off x="2845861" y="13758753"/>
            <a:ext cx="30622977" cy="7100888"/>
          </a:xfrm>
        </p:spPr>
        <p:txBody>
          <a:bodyPr anchor="b"/>
          <a:lstStyle>
            <a:defPPr>
              <a:defRPr kern="1200" smtId="4294967295"/>
            </a:defPPr>
            <a:lvl1pPr marL="0" indent="0">
              <a:buNone/>
              <a:defRPr sz="1109"/>
            </a:lvl1pPr>
            <a:lvl2pPr marL="253609" indent="0">
              <a:buNone/>
              <a:defRPr sz="998"/>
            </a:lvl2pPr>
            <a:lvl3pPr marL="507218" indent="0">
              <a:buNone/>
              <a:defRPr sz="888"/>
            </a:lvl3pPr>
            <a:lvl4pPr marL="760827" indent="0">
              <a:buNone/>
              <a:defRPr sz="777"/>
            </a:lvl4pPr>
            <a:lvl5pPr marL="1014435" indent="0">
              <a:buNone/>
              <a:defRPr sz="777"/>
            </a:lvl5pPr>
            <a:lvl6pPr marL="1268044" indent="0">
              <a:buNone/>
              <a:defRPr sz="777"/>
            </a:lvl6pPr>
            <a:lvl7pPr marL="1521653" indent="0">
              <a:buNone/>
              <a:defRPr sz="777"/>
            </a:lvl7pPr>
            <a:lvl8pPr marL="1775262" indent="0">
              <a:buNone/>
              <a:defRPr sz="777"/>
            </a:lvl8pPr>
            <a:lvl9pPr marL="2028871" indent="0">
              <a:buNone/>
              <a:defRPr sz="777"/>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29423EF-61E0-492B-A58A-8462960B8BF6}" type="slidenum">
              <a:rPr lang="en-US"/>
              <a:pPr>
                <a:defRPr/>
              </a:pPr>
              <a:t>‹#›</a:t>
            </a:fld>
            <a:endParaRPr lang="en-US"/>
          </a:p>
        </p:txBody>
      </p:sp>
    </p:spTree>
    <p:extLst>
      <p:ext uri="{BB962C8B-B14F-4D97-AF65-F5344CB8AC3E}">
        <p14:creationId xmlns:p14="http://schemas.microsoft.com/office/powerpoint/2010/main" val="12522720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800815" y="7573654"/>
            <a:ext cx="16150001" cy="21424768"/>
          </a:xfrm>
        </p:spPr>
        <p:txBody>
          <a:bodyPr/>
          <a:lstStyle>
            <a:defPPr>
              <a:defRPr kern="1200" smtId="4294967295"/>
            </a:defPPr>
            <a:lvl1pPr>
              <a:defRPr sz="1553"/>
            </a:lvl1pPr>
            <a:lvl2pPr>
              <a:defRPr sz="1331"/>
            </a:lvl2pPr>
            <a:lvl3pPr>
              <a:defRPr sz="1109"/>
            </a:lvl3pPr>
            <a:lvl4pPr>
              <a:defRPr sz="998"/>
            </a:lvl4pPr>
            <a:lvl5pPr>
              <a:defRPr sz="998"/>
            </a:lvl5pPr>
            <a:lvl6pPr>
              <a:defRPr sz="998"/>
            </a:lvl6pPr>
            <a:lvl7pPr>
              <a:defRPr sz="998"/>
            </a:lvl7pPr>
            <a:lvl8pPr>
              <a:defRPr sz="998"/>
            </a:lvl8pPr>
            <a:lvl9pPr>
              <a:defRPr sz="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75911" y="7573654"/>
            <a:ext cx="16150001" cy="21424768"/>
          </a:xfrm>
        </p:spPr>
        <p:txBody>
          <a:bodyPr/>
          <a:lstStyle>
            <a:defPPr>
              <a:defRPr kern="1200" smtId="4294967295"/>
            </a:defPPr>
            <a:lvl1pPr>
              <a:defRPr sz="1553"/>
            </a:lvl1pPr>
            <a:lvl2pPr>
              <a:defRPr sz="1331"/>
            </a:lvl2pPr>
            <a:lvl3pPr>
              <a:defRPr sz="1109"/>
            </a:lvl3pPr>
            <a:lvl4pPr>
              <a:defRPr sz="998"/>
            </a:lvl4pPr>
            <a:lvl5pPr>
              <a:defRPr sz="998"/>
            </a:lvl5pPr>
            <a:lvl6pPr>
              <a:defRPr sz="998"/>
            </a:lvl6pPr>
            <a:lvl7pPr>
              <a:defRPr sz="998"/>
            </a:lvl7pPr>
            <a:lvl8pPr>
              <a:defRPr sz="998"/>
            </a:lvl8pPr>
            <a:lvl9pPr>
              <a:defRPr sz="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0F45B66-FD4B-43D3-97DD-29BBADAFE8FC}" type="slidenum">
              <a:rPr lang="en-US"/>
              <a:pPr>
                <a:defRPr/>
              </a:pPr>
              <a:t>‹#›</a:t>
            </a:fld>
            <a:endParaRPr lang="en-US"/>
          </a:p>
        </p:txBody>
      </p:sp>
    </p:spTree>
    <p:extLst>
      <p:ext uri="{BB962C8B-B14F-4D97-AF65-F5344CB8AC3E}">
        <p14:creationId xmlns:p14="http://schemas.microsoft.com/office/powerpoint/2010/main" val="12393544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800816" y="7266827"/>
            <a:ext cx="15918058" cy="3027583"/>
          </a:xfrm>
        </p:spPr>
        <p:txBody>
          <a:bodyPr anchor="b"/>
          <a:lstStyle>
            <a:defPPr>
              <a:defRPr kern="1200" smtId="4294967295"/>
            </a:defPPr>
            <a:lvl1pPr marL="0" indent="0">
              <a:buNone/>
              <a:defRPr sz="1331" b="1"/>
            </a:lvl1pPr>
            <a:lvl2pPr marL="253609" indent="0">
              <a:buNone/>
              <a:defRPr sz="1109" b="1"/>
            </a:lvl2pPr>
            <a:lvl3pPr marL="507218" indent="0">
              <a:buNone/>
              <a:defRPr sz="998" b="1"/>
            </a:lvl3pPr>
            <a:lvl4pPr marL="760827" indent="0">
              <a:buNone/>
              <a:defRPr sz="888" b="1"/>
            </a:lvl4pPr>
            <a:lvl5pPr marL="1014435" indent="0">
              <a:buNone/>
              <a:defRPr sz="888" b="1"/>
            </a:lvl5pPr>
            <a:lvl6pPr marL="1268044" indent="0">
              <a:buNone/>
              <a:defRPr sz="888" b="1"/>
            </a:lvl6pPr>
            <a:lvl7pPr marL="1521653" indent="0">
              <a:buNone/>
              <a:defRPr sz="888" b="1"/>
            </a:lvl7pPr>
            <a:lvl8pPr marL="1775262" indent="0">
              <a:buNone/>
              <a:defRPr sz="888" b="1"/>
            </a:lvl8pPr>
            <a:lvl9pPr marL="2028871" indent="0">
              <a:buNone/>
              <a:defRPr sz="888" b="1"/>
            </a:lvl9pPr>
          </a:lstStyle>
          <a:p>
            <a:pPr lvl="0"/>
            <a:r>
              <a:rPr lang="en-US"/>
              <a:t>Click to edit Master text styles</a:t>
            </a:r>
          </a:p>
        </p:txBody>
      </p:sp>
      <p:sp>
        <p:nvSpPr>
          <p:cNvPr id="4" name="Content Placeholder 3"/>
          <p:cNvSpPr>
            <a:spLocks noGrp="1"/>
          </p:cNvSpPr>
          <p:nvPr>
            <p:ph sz="half" idx="2"/>
          </p:nvPr>
        </p:nvSpPr>
        <p:spPr>
          <a:xfrm>
            <a:off x="1800816" y="10294408"/>
            <a:ext cx="15918058" cy="18702447"/>
          </a:xfrm>
        </p:spPr>
        <p:txBody>
          <a:bodyPr/>
          <a:lstStyle>
            <a:defPPr>
              <a:defRPr kern="1200" smtId="4294967295"/>
            </a:defPPr>
            <a:lvl1pPr>
              <a:defRPr sz="1331"/>
            </a:lvl1pPr>
            <a:lvl2pPr>
              <a:defRPr sz="1109"/>
            </a:lvl2pPr>
            <a:lvl3pPr>
              <a:defRPr sz="998"/>
            </a:lvl3pPr>
            <a:lvl4pPr>
              <a:defRPr sz="888"/>
            </a:lvl4pPr>
            <a:lvl5pPr>
              <a:defRPr sz="888"/>
            </a:lvl5pPr>
            <a:lvl6pPr>
              <a:defRPr sz="888"/>
            </a:lvl6pPr>
            <a:lvl7pPr>
              <a:defRPr sz="888"/>
            </a:lvl7pPr>
            <a:lvl8pPr>
              <a:defRPr sz="888"/>
            </a:lvl8pPr>
            <a:lvl9pPr>
              <a:defRPr sz="8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301337" y="7266827"/>
            <a:ext cx="15924575" cy="3027583"/>
          </a:xfrm>
        </p:spPr>
        <p:txBody>
          <a:bodyPr anchor="b"/>
          <a:lstStyle>
            <a:defPPr>
              <a:defRPr kern="1200" smtId="4294967295"/>
            </a:defPPr>
            <a:lvl1pPr marL="0" indent="0">
              <a:buNone/>
              <a:defRPr sz="1331" b="1"/>
            </a:lvl1pPr>
            <a:lvl2pPr marL="253609" indent="0">
              <a:buNone/>
              <a:defRPr sz="1109" b="1"/>
            </a:lvl2pPr>
            <a:lvl3pPr marL="507218" indent="0">
              <a:buNone/>
              <a:defRPr sz="998" b="1"/>
            </a:lvl3pPr>
            <a:lvl4pPr marL="760827" indent="0">
              <a:buNone/>
              <a:defRPr sz="888" b="1"/>
            </a:lvl4pPr>
            <a:lvl5pPr marL="1014435" indent="0">
              <a:buNone/>
              <a:defRPr sz="888" b="1"/>
            </a:lvl5pPr>
            <a:lvl6pPr marL="1268044" indent="0">
              <a:buNone/>
              <a:defRPr sz="888" b="1"/>
            </a:lvl6pPr>
            <a:lvl7pPr marL="1521653" indent="0">
              <a:buNone/>
              <a:defRPr sz="888" b="1"/>
            </a:lvl7pPr>
            <a:lvl8pPr marL="1775262" indent="0">
              <a:buNone/>
              <a:defRPr sz="888" b="1"/>
            </a:lvl8pPr>
            <a:lvl9pPr marL="2028871" indent="0">
              <a:buNone/>
              <a:defRPr sz="888" b="1"/>
            </a:lvl9pPr>
          </a:lstStyle>
          <a:p>
            <a:pPr lvl="0"/>
            <a:r>
              <a:rPr lang="en-US"/>
              <a:t>Click to edit Master text styles</a:t>
            </a:r>
          </a:p>
        </p:txBody>
      </p:sp>
      <p:sp>
        <p:nvSpPr>
          <p:cNvPr id="6" name="Content Placeholder 5"/>
          <p:cNvSpPr>
            <a:spLocks noGrp="1"/>
          </p:cNvSpPr>
          <p:nvPr>
            <p:ph sz="quarter" idx="4"/>
          </p:nvPr>
        </p:nvSpPr>
        <p:spPr>
          <a:xfrm>
            <a:off x="18301337" y="10294408"/>
            <a:ext cx="15924575" cy="18702447"/>
          </a:xfrm>
        </p:spPr>
        <p:txBody>
          <a:bodyPr/>
          <a:lstStyle>
            <a:defPPr>
              <a:defRPr kern="1200" smtId="4294967295"/>
            </a:defPPr>
            <a:lvl1pPr>
              <a:defRPr sz="1331"/>
            </a:lvl1pPr>
            <a:lvl2pPr>
              <a:defRPr sz="1109"/>
            </a:lvl2pPr>
            <a:lvl3pPr>
              <a:defRPr sz="998"/>
            </a:lvl3pPr>
            <a:lvl4pPr>
              <a:defRPr sz="888"/>
            </a:lvl4pPr>
            <a:lvl5pPr>
              <a:defRPr sz="888"/>
            </a:lvl5pPr>
            <a:lvl6pPr>
              <a:defRPr sz="888"/>
            </a:lvl6pPr>
            <a:lvl7pPr>
              <a:defRPr sz="888"/>
            </a:lvl7pPr>
            <a:lvl8pPr>
              <a:defRPr sz="888"/>
            </a:lvl8pPr>
            <a:lvl9pPr>
              <a:defRPr sz="8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134DC469-4A79-40F8-9FD1-29BC04AA7011}" type="slidenum">
              <a:rPr lang="en-US"/>
              <a:pPr>
                <a:defRPr/>
              </a:pPr>
              <a:t>‹#›</a:t>
            </a:fld>
            <a:endParaRPr lang="en-US"/>
          </a:p>
        </p:txBody>
      </p:sp>
    </p:spTree>
    <p:extLst>
      <p:ext uri="{BB962C8B-B14F-4D97-AF65-F5344CB8AC3E}">
        <p14:creationId xmlns:p14="http://schemas.microsoft.com/office/powerpoint/2010/main" val="6633682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E77ED9D9-385C-4EF3-825C-DD7EC451E098}" type="slidenum">
              <a:rPr lang="en-US"/>
              <a:pPr>
                <a:defRPr/>
              </a:pPr>
              <a:t>‹#›</a:t>
            </a:fld>
            <a:endParaRPr lang="en-US"/>
          </a:p>
        </p:txBody>
      </p:sp>
    </p:spTree>
    <p:extLst>
      <p:ext uri="{BB962C8B-B14F-4D97-AF65-F5344CB8AC3E}">
        <p14:creationId xmlns:p14="http://schemas.microsoft.com/office/powerpoint/2010/main" val="14684049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6D843B82-F4E2-4569-B1E8-B9E053E8F458}" type="slidenum">
              <a:rPr lang="en-US"/>
              <a:pPr>
                <a:defRPr/>
              </a:pPr>
              <a:t>‹#›</a:t>
            </a:fld>
            <a:endParaRPr lang="en-US"/>
          </a:p>
        </p:txBody>
      </p:sp>
    </p:spTree>
    <p:extLst>
      <p:ext uri="{BB962C8B-B14F-4D97-AF65-F5344CB8AC3E}">
        <p14:creationId xmlns:p14="http://schemas.microsoft.com/office/powerpoint/2010/main" val="3576652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816" y="1293064"/>
            <a:ext cx="11852542" cy="5499431"/>
          </a:xfrm>
        </p:spPr>
        <p:txBody>
          <a:bodyPr anchor="b"/>
          <a:lstStyle>
            <a:defPPr>
              <a:defRPr kern="1200" smtId="4294967295"/>
            </a:defPPr>
            <a:lvl1pPr algn="l">
              <a:defRPr sz="1109" b="1"/>
            </a:lvl1pPr>
          </a:lstStyle>
          <a:p>
            <a:r>
              <a:rPr lang="en-US"/>
              <a:t>Click to edit Master title style</a:t>
            </a:r>
          </a:p>
        </p:txBody>
      </p:sp>
      <p:sp>
        <p:nvSpPr>
          <p:cNvPr id="3" name="Content Placeholder 2"/>
          <p:cNvSpPr>
            <a:spLocks noGrp="1"/>
          </p:cNvSpPr>
          <p:nvPr>
            <p:ph idx="1"/>
          </p:nvPr>
        </p:nvSpPr>
        <p:spPr>
          <a:xfrm>
            <a:off x="14085970" y="1293063"/>
            <a:ext cx="20139940" cy="27703793"/>
          </a:xfrm>
        </p:spPr>
        <p:txBody>
          <a:bodyPr/>
          <a:lstStyle>
            <a:defPPr>
              <a:defRPr kern="1200" smtId="4294967295"/>
            </a:defPPr>
            <a:lvl1pPr>
              <a:defRPr sz="1775"/>
            </a:lvl1pPr>
            <a:lvl2pPr>
              <a:defRPr sz="1553"/>
            </a:lvl2pPr>
            <a:lvl3pPr>
              <a:defRPr sz="1331"/>
            </a:lvl3pPr>
            <a:lvl4pPr>
              <a:defRPr sz="1109"/>
            </a:lvl4pPr>
            <a:lvl5pPr>
              <a:defRPr sz="1109"/>
            </a:lvl5pPr>
            <a:lvl6pPr>
              <a:defRPr sz="1109"/>
            </a:lvl6pPr>
            <a:lvl7pPr>
              <a:defRPr sz="1109"/>
            </a:lvl7pPr>
            <a:lvl8pPr>
              <a:defRPr sz="1109"/>
            </a:lvl8pPr>
            <a:lvl9pPr>
              <a:defRPr sz="11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00816" y="6792494"/>
            <a:ext cx="11852542" cy="22204363"/>
          </a:xfrm>
        </p:spPr>
        <p:txBody>
          <a:bodyPr/>
          <a:lstStyle>
            <a:defPPr>
              <a:defRPr kern="1200" smtId="4294967295"/>
            </a:defPPr>
            <a:lvl1pPr marL="0" indent="0">
              <a:buNone/>
              <a:defRPr sz="777"/>
            </a:lvl1pPr>
            <a:lvl2pPr marL="253609" indent="0">
              <a:buNone/>
              <a:defRPr sz="666"/>
            </a:lvl2pPr>
            <a:lvl3pPr marL="507218" indent="0">
              <a:buNone/>
              <a:defRPr sz="555"/>
            </a:lvl3pPr>
            <a:lvl4pPr marL="760827" indent="0">
              <a:buNone/>
              <a:defRPr sz="499"/>
            </a:lvl4pPr>
            <a:lvl5pPr marL="1014435" indent="0">
              <a:buNone/>
              <a:defRPr sz="499"/>
            </a:lvl5pPr>
            <a:lvl6pPr marL="1268044" indent="0">
              <a:buNone/>
              <a:defRPr sz="499"/>
            </a:lvl6pPr>
            <a:lvl7pPr marL="1521653" indent="0">
              <a:buNone/>
              <a:defRPr sz="499"/>
            </a:lvl7pPr>
            <a:lvl8pPr marL="1775262" indent="0">
              <a:buNone/>
              <a:defRPr sz="499"/>
            </a:lvl8pPr>
            <a:lvl9pPr marL="2028871" indent="0">
              <a:buNone/>
              <a:defRPr sz="499"/>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63D2E94D-57D8-45DE-BBE8-59CBB7A5E382}" type="slidenum">
              <a:rPr lang="en-US"/>
              <a:pPr>
                <a:defRPr/>
              </a:pPr>
              <a:t>‹#›</a:t>
            </a:fld>
            <a:endParaRPr lang="en-US"/>
          </a:p>
        </p:txBody>
      </p:sp>
    </p:spTree>
    <p:extLst>
      <p:ext uri="{BB962C8B-B14F-4D97-AF65-F5344CB8AC3E}">
        <p14:creationId xmlns:p14="http://schemas.microsoft.com/office/powerpoint/2010/main" val="11514659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61228" y="22722528"/>
            <a:ext cx="21616298" cy="2683184"/>
          </a:xfrm>
        </p:spPr>
        <p:txBody>
          <a:bodyPr anchor="b"/>
          <a:lstStyle>
            <a:defPPr>
              <a:defRPr kern="1200" smtId="4294967295"/>
            </a:defPPr>
            <a:lvl1pPr algn="l">
              <a:defRPr sz="1109" b="1"/>
            </a:lvl1pPr>
          </a:lstStyle>
          <a:p>
            <a:r>
              <a:rPr lang="en-US"/>
              <a:t>Click to edit Master title style</a:t>
            </a:r>
          </a:p>
        </p:txBody>
      </p:sp>
      <p:sp>
        <p:nvSpPr>
          <p:cNvPr id="3" name="Picture Placeholder 2"/>
          <p:cNvSpPr>
            <a:spLocks noGrp="1"/>
          </p:cNvSpPr>
          <p:nvPr>
            <p:ph type="pic" idx="1"/>
          </p:nvPr>
        </p:nvSpPr>
        <p:spPr>
          <a:xfrm>
            <a:off x="7061228" y="2900782"/>
            <a:ext cx="21616298" cy="19475781"/>
          </a:xfrm>
        </p:spPr>
        <p:txBody>
          <a:bodyPr/>
          <a:lstStyle>
            <a:defPPr>
              <a:defRPr kern="1200" smtId="4294967295"/>
            </a:defPPr>
            <a:lvl1pPr marL="0" indent="0">
              <a:buNone/>
              <a:defRPr sz="1775"/>
            </a:lvl1pPr>
            <a:lvl2pPr marL="253609" indent="0">
              <a:buNone/>
              <a:defRPr sz="1553"/>
            </a:lvl2pPr>
            <a:lvl3pPr marL="507218" indent="0">
              <a:buNone/>
              <a:defRPr sz="1331"/>
            </a:lvl3pPr>
            <a:lvl4pPr marL="760827" indent="0">
              <a:buNone/>
              <a:defRPr sz="1109"/>
            </a:lvl4pPr>
            <a:lvl5pPr marL="1014435" indent="0">
              <a:buNone/>
              <a:defRPr sz="1109"/>
            </a:lvl5pPr>
            <a:lvl6pPr marL="1268044" indent="0">
              <a:buNone/>
              <a:defRPr sz="1109"/>
            </a:lvl6pPr>
            <a:lvl7pPr marL="1521653" indent="0">
              <a:buNone/>
              <a:defRPr sz="1109"/>
            </a:lvl7pPr>
            <a:lvl8pPr marL="1775262" indent="0">
              <a:buNone/>
              <a:defRPr sz="1109"/>
            </a:lvl8pPr>
            <a:lvl9pPr marL="2028871" indent="0">
              <a:buNone/>
              <a:defRPr sz="1109"/>
            </a:lvl9pPr>
          </a:lstStyle>
          <a:p>
            <a:pPr lvl="0"/>
            <a:endParaRPr lang="en-US" noProof="0"/>
          </a:p>
        </p:txBody>
      </p:sp>
      <p:sp>
        <p:nvSpPr>
          <p:cNvPr id="4" name="Text Placeholder 3"/>
          <p:cNvSpPr>
            <a:spLocks noGrp="1"/>
          </p:cNvSpPr>
          <p:nvPr>
            <p:ph type="body" sz="half" idx="2"/>
          </p:nvPr>
        </p:nvSpPr>
        <p:spPr>
          <a:xfrm>
            <a:off x="7061228" y="25405712"/>
            <a:ext cx="21616298" cy="3808742"/>
          </a:xfrm>
        </p:spPr>
        <p:txBody>
          <a:bodyPr/>
          <a:lstStyle>
            <a:defPPr>
              <a:defRPr kern="1200" smtId="4294967295"/>
            </a:defPPr>
            <a:lvl1pPr marL="0" indent="0">
              <a:buNone/>
              <a:defRPr sz="777"/>
            </a:lvl1pPr>
            <a:lvl2pPr marL="253609" indent="0">
              <a:buNone/>
              <a:defRPr sz="666"/>
            </a:lvl2pPr>
            <a:lvl3pPr marL="507218" indent="0">
              <a:buNone/>
              <a:defRPr sz="555"/>
            </a:lvl3pPr>
            <a:lvl4pPr marL="760827" indent="0">
              <a:buNone/>
              <a:defRPr sz="499"/>
            </a:lvl4pPr>
            <a:lvl5pPr marL="1014435" indent="0">
              <a:buNone/>
              <a:defRPr sz="499"/>
            </a:lvl5pPr>
            <a:lvl6pPr marL="1268044" indent="0">
              <a:buNone/>
              <a:defRPr sz="499"/>
            </a:lvl6pPr>
            <a:lvl7pPr marL="1521653" indent="0">
              <a:buNone/>
              <a:defRPr sz="499"/>
            </a:lvl7pPr>
            <a:lvl8pPr marL="1775262" indent="0">
              <a:buNone/>
              <a:defRPr sz="499"/>
            </a:lvl8pPr>
            <a:lvl9pPr marL="2028871" indent="0">
              <a:buNone/>
              <a:defRPr sz="499"/>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1FD068A-1390-4726-BE45-AB18C473BC6F}" type="slidenum">
              <a:rPr lang="en-US"/>
              <a:pPr>
                <a:defRPr/>
              </a:pPr>
              <a:t>‹#›</a:t>
            </a:fld>
            <a:endParaRPr lang="en-US"/>
          </a:p>
        </p:txBody>
      </p:sp>
    </p:spTree>
    <p:extLst>
      <p:ext uri="{BB962C8B-B14F-4D97-AF65-F5344CB8AC3E}">
        <p14:creationId xmlns:p14="http://schemas.microsoft.com/office/powerpoint/2010/main" val="35584889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00816" y="1299324"/>
            <a:ext cx="3242509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1800816" y="7573654"/>
            <a:ext cx="32425094" cy="2142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00816" y="29561983"/>
            <a:ext cx="8407279" cy="2254250"/>
          </a:xfrm>
          <a:prstGeom prst="rect">
            <a:avLst/>
          </a:prstGeom>
          <a:noFill/>
          <a:ln>
            <a:noFill/>
          </a:ln>
        </p:spPr>
        <p:txBody>
          <a:bodyPr vert="horz" wrap="square" lIns="470254" tIns="235127" rIns="470254" bIns="235127" anchor="t" anchorCtr="0" compatLnSpc="1">
            <a:prstTxWarp prst="textNoShape">
              <a:avLst/>
            </a:prstTxWarp>
          </a:bodyPr>
          <a:lstStyle>
            <a:defPPr>
              <a:defRPr kern="1200" smtId="4294967295"/>
            </a:defPPr>
            <a:lvl1pPr>
              <a:defRPr sz="3938"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2308611" y="29561983"/>
            <a:ext cx="11409506" cy="2254250"/>
          </a:xfrm>
          <a:prstGeom prst="rect">
            <a:avLst/>
          </a:prstGeom>
          <a:noFill/>
          <a:ln>
            <a:noFill/>
          </a:ln>
        </p:spPr>
        <p:txBody>
          <a:bodyPr vert="horz" wrap="square" lIns="470254" tIns="235127" rIns="470254" bIns="235127" anchor="t" anchorCtr="0" compatLnSpc="1">
            <a:prstTxWarp prst="textNoShape">
              <a:avLst/>
            </a:prstTxWarp>
          </a:bodyPr>
          <a:lstStyle>
            <a:defPPr>
              <a:defRPr kern="1200" smtId="4294967295"/>
            </a:defPPr>
            <a:lvl1pPr algn="ctr">
              <a:defRPr sz="3938"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5818632" y="29561983"/>
            <a:ext cx="8407279" cy="2254250"/>
          </a:xfrm>
          <a:prstGeom prst="rect">
            <a:avLst/>
          </a:prstGeom>
          <a:noFill/>
          <a:ln>
            <a:noFill/>
          </a:ln>
        </p:spPr>
        <p:txBody>
          <a:bodyPr vert="horz" wrap="square" lIns="470254" tIns="235127" rIns="470254" bIns="235127" anchor="t" anchorCtr="0" compatLnSpc="1">
            <a:prstTxWarp prst="textNoShape">
              <a:avLst/>
            </a:prstTxWarp>
          </a:bodyPr>
          <a:lstStyle>
            <a:defPPr>
              <a:defRPr kern="1200" smtId="4294967295"/>
            </a:defPPr>
            <a:lvl1pPr algn="r">
              <a:defRPr sz="3938" smtClean="0">
                <a:latin typeface="Arial" pitchFamily="34" charset="0"/>
              </a:defRPr>
            </a:lvl1pPr>
          </a:lstStyle>
          <a:p>
            <a:pPr>
              <a:defRPr/>
            </a:pPr>
            <a:fld id="{D74CA0E6-19C8-4E24-ACA2-24DF946E6C7E}" type="slidenum">
              <a:rPr lang="en-US"/>
              <a:pPr>
                <a:defRPr/>
              </a:pPr>
              <a:t>‹#›</a:t>
            </a:fld>
            <a:endParaRPr lang="en-US"/>
          </a:p>
        </p:txBody>
      </p:sp>
      <p:pic>
        <p:nvPicPr>
          <p:cNvPr id="1031" name="New picture"/>
          <p:cNvPicPr/>
          <p:nvPr/>
        </p:nvPicPr>
        <p:blipFill>
          <a:blip r:embed="rId14"/>
          <a:stretch>
            <a:fillRect/>
          </a:stretch>
        </p:blipFill>
        <p:spPr>
          <a:xfrm rot="16200000">
            <a:off x="-10060027" y="15455483"/>
            <a:ext cx="10557404" cy="4781325"/>
          </a:xfrm>
          <a:prstGeom prst="rect">
            <a:avLst/>
          </a:prstGeom>
        </p:spPr>
      </p:pic>
      <p:pic>
        <p:nvPicPr>
          <p:cNvPr id="1032" name="New picture"/>
          <p:cNvPicPr/>
          <p:nvPr/>
        </p:nvPicPr>
        <p:blipFill>
          <a:blip r:embed="rId14"/>
          <a:stretch>
            <a:fillRect/>
          </a:stretch>
        </p:blipFill>
        <p:spPr>
          <a:xfrm rot="5400000">
            <a:off x="35529348" y="15455483"/>
            <a:ext cx="10557404" cy="4781325"/>
          </a:xfrm>
          <a:prstGeom prst="rect">
            <a:avLst/>
          </a:prstGeom>
        </p:spPr>
      </p:pic>
      <p:pic>
        <p:nvPicPr>
          <p:cNvPr id="1033" name="New picture"/>
          <p:cNvPicPr/>
          <p:nvPr/>
        </p:nvPicPr>
        <p:blipFill>
          <a:blip r:embed="rId15"/>
          <a:stretch>
            <a:fillRect/>
          </a:stretch>
        </p:blipFill>
        <p:spPr>
          <a:xfrm>
            <a:off x="1612307" y="32836909"/>
            <a:ext cx="32802111" cy="1145910"/>
          </a:xfrm>
          <a:prstGeom prst="rect">
            <a:avLst/>
          </a:prstGeom>
        </p:spPr>
      </p:pic>
      <p:sp>
        <p:nvSpPr>
          <p:cNvPr id="1034" name="New shape"/>
          <p:cNvSpPr/>
          <p:nvPr/>
        </p:nvSpPr>
        <p:spPr>
          <a:xfrm>
            <a:off x="1612307" y="33259580"/>
            <a:ext cx="18013363" cy="93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3609">
                <a:solidFill>
                  <a:srgbClr val="808080"/>
                </a:solidFill>
              </a:rPr>
              <a:t>Template ID: intellectualsage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2609177" rtl="0" eaLnBrk="0" fontAlgn="base" hangingPunct="0">
        <a:spcBef>
          <a:spcPct val="0"/>
        </a:spcBef>
        <a:spcAft>
          <a:spcPct val="0"/>
        </a:spcAft>
        <a:defRPr sz="12592">
          <a:solidFill>
            <a:schemeClr val="tx2"/>
          </a:solidFill>
          <a:latin typeface="+mj-lt"/>
          <a:ea typeface="+mj-ea"/>
          <a:cs typeface="+mj-cs"/>
        </a:defRPr>
      </a:lvl1pPr>
      <a:lvl2pPr algn="ctr" defTabSz="2609177" rtl="0" eaLnBrk="0" fontAlgn="base" hangingPunct="0">
        <a:spcBef>
          <a:spcPct val="0"/>
        </a:spcBef>
        <a:spcAft>
          <a:spcPct val="0"/>
        </a:spcAft>
        <a:defRPr sz="12592">
          <a:solidFill>
            <a:schemeClr val="tx2"/>
          </a:solidFill>
          <a:latin typeface="Arial"/>
        </a:defRPr>
      </a:lvl2pPr>
      <a:lvl3pPr algn="ctr" defTabSz="2609177" rtl="0" eaLnBrk="0" fontAlgn="base" hangingPunct="0">
        <a:spcBef>
          <a:spcPct val="0"/>
        </a:spcBef>
        <a:spcAft>
          <a:spcPct val="0"/>
        </a:spcAft>
        <a:defRPr sz="12592">
          <a:solidFill>
            <a:schemeClr val="tx2"/>
          </a:solidFill>
          <a:latin typeface="Arial"/>
        </a:defRPr>
      </a:lvl3pPr>
      <a:lvl4pPr algn="ctr" defTabSz="2609177" rtl="0" eaLnBrk="0" fontAlgn="base" hangingPunct="0">
        <a:spcBef>
          <a:spcPct val="0"/>
        </a:spcBef>
        <a:spcAft>
          <a:spcPct val="0"/>
        </a:spcAft>
        <a:defRPr sz="12592">
          <a:solidFill>
            <a:schemeClr val="tx2"/>
          </a:solidFill>
          <a:latin typeface="Arial"/>
        </a:defRPr>
      </a:lvl4pPr>
      <a:lvl5pPr algn="ctr" defTabSz="2609177" rtl="0" eaLnBrk="0" fontAlgn="base" hangingPunct="0">
        <a:spcBef>
          <a:spcPct val="0"/>
        </a:spcBef>
        <a:spcAft>
          <a:spcPct val="0"/>
        </a:spcAft>
        <a:defRPr sz="12592">
          <a:solidFill>
            <a:schemeClr val="tx2"/>
          </a:solidFill>
          <a:latin typeface="Arial"/>
        </a:defRPr>
      </a:lvl5pPr>
      <a:lvl6pPr marL="253609" algn="ctr" defTabSz="2609177" rtl="0" fontAlgn="base">
        <a:spcBef>
          <a:spcPct val="0"/>
        </a:spcBef>
        <a:spcAft>
          <a:spcPct val="0"/>
        </a:spcAft>
        <a:defRPr sz="12592">
          <a:solidFill>
            <a:schemeClr val="tx2"/>
          </a:solidFill>
          <a:latin typeface="Arial"/>
        </a:defRPr>
      </a:lvl6pPr>
      <a:lvl7pPr marL="507218" algn="ctr" defTabSz="2609177" rtl="0" fontAlgn="base">
        <a:spcBef>
          <a:spcPct val="0"/>
        </a:spcBef>
        <a:spcAft>
          <a:spcPct val="0"/>
        </a:spcAft>
        <a:defRPr sz="12592">
          <a:solidFill>
            <a:schemeClr val="tx2"/>
          </a:solidFill>
          <a:latin typeface="Arial"/>
        </a:defRPr>
      </a:lvl7pPr>
      <a:lvl8pPr marL="760827" algn="ctr" defTabSz="2609177" rtl="0" fontAlgn="base">
        <a:spcBef>
          <a:spcPct val="0"/>
        </a:spcBef>
        <a:spcAft>
          <a:spcPct val="0"/>
        </a:spcAft>
        <a:defRPr sz="12592">
          <a:solidFill>
            <a:schemeClr val="tx2"/>
          </a:solidFill>
          <a:latin typeface="Arial"/>
        </a:defRPr>
      </a:lvl8pPr>
      <a:lvl9pPr marL="1014435" algn="ctr" defTabSz="2609177" rtl="0" fontAlgn="base">
        <a:spcBef>
          <a:spcPct val="0"/>
        </a:spcBef>
        <a:spcAft>
          <a:spcPct val="0"/>
        </a:spcAft>
        <a:defRPr sz="12592">
          <a:solidFill>
            <a:schemeClr val="tx2"/>
          </a:solidFill>
          <a:latin typeface="Arial"/>
        </a:defRPr>
      </a:lvl9pPr>
    </p:titleStyle>
    <p:bodyStyle>
      <a:defPPr>
        <a:defRPr kern="1200" smtId="4294967295"/>
      </a:defPPr>
      <a:lvl1pPr marL="977451" indent="-977451" algn="l" defTabSz="2609177" rtl="0" eaLnBrk="0" fontAlgn="base" hangingPunct="0">
        <a:spcBef>
          <a:spcPct val="20000"/>
        </a:spcBef>
        <a:spcAft>
          <a:spcPct val="0"/>
        </a:spcAft>
        <a:buChar char="•"/>
        <a:defRPr sz="9153">
          <a:solidFill>
            <a:schemeClr val="tx1"/>
          </a:solidFill>
          <a:latin typeface="+mn-lt"/>
          <a:ea typeface="+mn-ea"/>
          <a:cs typeface="+mn-cs"/>
        </a:defRPr>
      </a:lvl1pPr>
      <a:lvl2pPr marL="2120452" indent="-816304" algn="l" defTabSz="2609177" rtl="0" eaLnBrk="0" fontAlgn="base" hangingPunct="0">
        <a:spcBef>
          <a:spcPct val="20000"/>
        </a:spcBef>
        <a:spcAft>
          <a:spcPct val="0"/>
        </a:spcAft>
        <a:buChar char="–"/>
        <a:defRPr sz="7988">
          <a:solidFill>
            <a:schemeClr val="tx1"/>
          </a:solidFill>
          <a:latin typeface="+mn-lt"/>
        </a:defRPr>
      </a:lvl2pPr>
      <a:lvl3pPr marL="3260811" indent="-651634" algn="l" defTabSz="2609177" rtl="0" eaLnBrk="0" fontAlgn="base" hangingPunct="0">
        <a:spcBef>
          <a:spcPct val="20000"/>
        </a:spcBef>
        <a:spcAft>
          <a:spcPct val="0"/>
        </a:spcAft>
        <a:buChar char="•"/>
        <a:defRPr sz="6878">
          <a:solidFill>
            <a:schemeClr val="tx1"/>
          </a:solidFill>
          <a:latin typeface="+mn-lt"/>
        </a:defRPr>
      </a:lvl3pPr>
      <a:lvl4pPr marL="4564959" indent="-651634" algn="l" defTabSz="2609177" rtl="0" eaLnBrk="0" fontAlgn="base" hangingPunct="0">
        <a:spcBef>
          <a:spcPct val="20000"/>
        </a:spcBef>
        <a:spcAft>
          <a:spcPct val="0"/>
        </a:spcAft>
        <a:buChar char="–"/>
        <a:defRPr sz="5713">
          <a:solidFill>
            <a:schemeClr val="tx1"/>
          </a:solidFill>
          <a:latin typeface="+mn-lt"/>
        </a:defRPr>
      </a:lvl4pPr>
      <a:lvl5pPr marL="5869988" indent="-652515" algn="l" defTabSz="2609177" rtl="0" eaLnBrk="0" fontAlgn="base" hangingPunct="0">
        <a:spcBef>
          <a:spcPct val="20000"/>
        </a:spcBef>
        <a:spcAft>
          <a:spcPct val="0"/>
        </a:spcAft>
        <a:buChar char="»"/>
        <a:defRPr sz="5713">
          <a:solidFill>
            <a:schemeClr val="tx1"/>
          </a:solidFill>
          <a:latin typeface="+mn-lt"/>
        </a:defRPr>
      </a:lvl5pPr>
      <a:lvl6pPr marL="6123597" indent="-652515" algn="l" defTabSz="2609177" rtl="0" fontAlgn="base">
        <a:spcBef>
          <a:spcPct val="20000"/>
        </a:spcBef>
        <a:spcAft>
          <a:spcPct val="0"/>
        </a:spcAft>
        <a:buChar char="»"/>
        <a:defRPr sz="5713">
          <a:solidFill>
            <a:schemeClr val="tx1"/>
          </a:solidFill>
          <a:latin typeface="+mn-lt"/>
        </a:defRPr>
      </a:lvl6pPr>
      <a:lvl7pPr marL="6377205" indent="-652515" algn="l" defTabSz="2609177" rtl="0" fontAlgn="base">
        <a:spcBef>
          <a:spcPct val="20000"/>
        </a:spcBef>
        <a:spcAft>
          <a:spcPct val="0"/>
        </a:spcAft>
        <a:buChar char="»"/>
        <a:defRPr sz="5713">
          <a:solidFill>
            <a:schemeClr val="tx1"/>
          </a:solidFill>
          <a:latin typeface="+mn-lt"/>
        </a:defRPr>
      </a:lvl7pPr>
      <a:lvl8pPr marL="6630814" indent="-652515" algn="l" defTabSz="2609177" rtl="0" fontAlgn="base">
        <a:spcBef>
          <a:spcPct val="20000"/>
        </a:spcBef>
        <a:spcAft>
          <a:spcPct val="0"/>
        </a:spcAft>
        <a:buChar char="»"/>
        <a:defRPr sz="5713">
          <a:solidFill>
            <a:schemeClr val="tx1"/>
          </a:solidFill>
          <a:latin typeface="+mn-lt"/>
        </a:defRPr>
      </a:lvl8pPr>
      <a:lvl9pPr marL="6884423" indent="-652515" algn="l" defTabSz="2609177" rtl="0" fontAlgn="base">
        <a:spcBef>
          <a:spcPct val="20000"/>
        </a:spcBef>
        <a:spcAft>
          <a:spcPct val="0"/>
        </a:spcAft>
        <a:buChar char="»"/>
        <a:defRPr sz="5713">
          <a:solidFill>
            <a:schemeClr val="tx1"/>
          </a:solidFill>
          <a:latin typeface="+mn-lt"/>
        </a:defRPr>
      </a:lvl9pPr>
    </p:bodyStyle>
    <p:otherStyle>
      <a:defPPr>
        <a:defRPr lang="en-US"/>
      </a:defPPr>
      <a:lvl1pPr marL="0" algn="l" defTabSz="507218" rtl="0" eaLnBrk="1" latinLnBrk="0" hangingPunct="1">
        <a:defRPr sz="998" kern="1200">
          <a:solidFill>
            <a:schemeClr val="tx1"/>
          </a:solidFill>
          <a:latin typeface="+mn-lt"/>
          <a:ea typeface="+mn-ea"/>
          <a:cs typeface="+mn-cs"/>
        </a:defRPr>
      </a:lvl1pPr>
      <a:lvl2pPr marL="253609" algn="l" defTabSz="507218" rtl="0" eaLnBrk="1" latinLnBrk="0" hangingPunct="1">
        <a:defRPr sz="998" kern="1200">
          <a:solidFill>
            <a:schemeClr val="tx1"/>
          </a:solidFill>
          <a:latin typeface="+mn-lt"/>
          <a:ea typeface="+mn-ea"/>
          <a:cs typeface="+mn-cs"/>
        </a:defRPr>
      </a:lvl2pPr>
      <a:lvl3pPr marL="507218" algn="l" defTabSz="507218" rtl="0" eaLnBrk="1" latinLnBrk="0" hangingPunct="1">
        <a:defRPr sz="998" kern="1200">
          <a:solidFill>
            <a:schemeClr val="tx1"/>
          </a:solidFill>
          <a:latin typeface="+mn-lt"/>
          <a:ea typeface="+mn-ea"/>
          <a:cs typeface="+mn-cs"/>
        </a:defRPr>
      </a:lvl3pPr>
      <a:lvl4pPr marL="760827" algn="l" defTabSz="507218" rtl="0" eaLnBrk="1" latinLnBrk="0" hangingPunct="1">
        <a:defRPr sz="998" kern="1200">
          <a:solidFill>
            <a:schemeClr val="tx1"/>
          </a:solidFill>
          <a:latin typeface="+mn-lt"/>
          <a:ea typeface="+mn-ea"/>
          <a:cs typeface="+mn-cs"/>
        </a:defRPr>
      </a:lvl4pPr>
      <a:lvl5pPr marL="1014435" algn="l" defTabSz="507218" rtl="0" eaLnBrk="1" latinLnBrk="0" hangingPunct="1">
        <a:defRPr sz="998" kern="1200">
          <a:solidFill>
            <a:schemeClr val="tx1"/>
          </a:solidFill>
          <a:latin typeface="+mn-lt"/>
          <a:ea typeface="+mn-ea"/>
          <a:cs typeface="+mn-cs"/>
        </a:defRPr>
      </a:lvl5pPr>
      <a:lvl6pPr marL="1268044" algn="l" defTabSz="507218" rtl="0" eaLnBrk="1" latinLnBrk="0" hangingPunct="1">
        <a:defRPr sz="998" kern="1200">
          <a:solidFill>
            <a:schemeClr val="tx1"/>
          </a:solidFill>
          <a:latin typeface="+mn-lt"/>
          <a:ea typeface="+mn-ea"/>
          <a:cs typeface="+mn-cs"/>
        </a:defRPr>
      </a:lvl6pPr>
      <a:lvl7pPr marL="1521653" algn="l" defTabSz="507218" rtl="0" eaLnBrk="1" latinLnBrk="0" hangingPunct="1">
        <a:defRPr sz="998" kern="1200">
          <a:solidFill>
            <a:schemeClr val="tx1"/>
          </a:solidFill>
          <a:latin typeface="+mn-lt"/>
          <a:ea typeface="+mn-ea"/>
          <a:cs typeface="+mn-cs"/>
        </a:defRPr>
      </a:lvl7pPr>
      <a:lvl8pPr marL="1775262" algn="l" defTabSz="507218" rtl="0" eaLnBrk="1" latinLnBrk="0" hangingPunct="1">
        <a:defRPr sz="998" kern="1200">
          <a:solidFill>
            <a:schemeClr val="tx1"/>
          </a:solidFill>
          <a:latin typeface="+mn-lt"/>
          <a:ea typeface="+mn-ea"/>
          <a:cs typeface="+mn-cs"/>
        </a:defRPr>
      </a:lvl8pPr>
      <a:lvl9pPr marL="2028871" algn="l" defTabSz="507218" rtl="0" eaLnBrk="1" latinLnBrk="0" hangingPunct="1">
        <a:defRPr sz="9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CDCDE"/>
            </a:gs>
            <a:gs pos="100000">
              <a:schemeClr val="bg1"/>
            </a:gs>
          </a:gsLst>
          <a:lin ang="5400000" scaled="1"/>
        </a:gradFill>
        <a:effectLst/>
      </p:bgPr>
    </p:bg>
    <p:spTree>
      <p:nvGrpSpPr>
        <p:cNvPr id="1" name=""/>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id="{406F193C-8566-41B6-8625-E7C934BB073C}"/>
              </a:ext>
            </a:extLst>
          </p:cNvPr>
          <p:cNvSpPr/>
          <p:nvPr/>
        </p:nvSpPr>
        <p:spPr bwMode="auto">
          <a:xfrm>
            <a:off x="2609055" y="394494"/>
            <a:ext cx="29823569" cy="3476084"/>
          </a:xfrm>
          <a:prstGeom prst="round2DiagRect">
            <a:avLst/>
          </a:prstGeom>
          <a:solidFill>
            <a:srgbClr val="438086"/>
          </a:solidFill>
          <a:ln w="9525" cap="flat" cmpd="sng" algn="ctr">
            <a:noFill/>
            <a:prstDash val="solid"/>
            <a:round/>
            <a:headEnd type="none" w="med" len="med"/>
            <a:tailEnd type="none" w="med" len="med"/>
          </a:ln>
          <a:effectLst/>
        </p:spPr>
        <p:txBody>
          <a:bodyPr vert="horz" wrap="square" lIns="50721" tIns="25360" rIns="50721" bIns="25360" numCol="1" rtlCol="0" anchor="t" anchorCtr="0" compatLnSpc="1">
            <a:prstTxWarp prst="textNoShape">
              <a:avLst/>
            </a:prstTxWarp>
          </a:bodyPr>
          <a:lstStyle/>
          <a:p>
            <a:pPr defTabSz="2609177"/>
            <a:endParaRPr lang="en-US" sz="2108"/>
          </a:p>
        </p:txBody>
      </p:sp>
      <p:sp>
        <p:nvSpPr>
          <p:cNvPr id="20" name="Title 11">
            <a:extLst>
              <a:ext uri="{FF2B5EF4-FFF2-40B4-BE49-F238E27FC236}">
                <a16:creationId xmlns:a16="http://schemas.microsoft.com/office/drawing/2014/main" id="{EE7A5C51-35F0-4B71-992D-43D344D16C04}"/>
              </a:ext>
            </a:extLst>
          </p:cNvPr>
          <p:cNvSpPr txBox="1"/>
          <p:nvPr/>
        </p:nvSpPr>
        <p:spPr>
          <a:xfrm>
            <a:off x="3078163" y="827341"/>
            <a:ext cx="29354461" cy="1523690"/>
          </a:xfrm>
          <a:prstGeom prst="rect">
            <a:avLst/>
          </a:prstGeom>
        </p:spPr>
        <p:txBody>
          <a:bodyPr lIns="71009" tIns="35504" rIns="71009" bIns="35504"/>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48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STUDY ON TRADITIONAL USE OF MEDICINAL PLANTS IN NIŠAVA DISTRICT, SOUTH-EAST SERBIA</a:t>
            </a:r>
          </a:p>
          <a:p>
            <a:pPr algn="ctr"/>
            <a:endParaRPr lang="en-US" sz="4733" dirty="0">
              <a:solidFill>
                <a:schemeClr val="bg1"/>
              </a:solidFill>
              <a:latin typeface="Libre Baskerville" panose="02000000000000000000" pitchFamily="2" charset="0"/>
            </a:endParaRPr>
          </a:p>
        </p:txBody>
      </p:sp>
      <p:sp>
        <p:nvSpPr>
          <p:cNvPr id="21" name="Text Placeholder 16">
            <a:extLst>
              <a:ext uri="{FF2B5EF4-FFF2-40B4-BE49-F238E27FC236}">
                <a16:creationId xmlns:a16="http://schemas.microsoft.com/office/drawing/2014/main" id="{1F3AA395-C058-4F87-B3A3-A8A8BC543EF9}"/>
              </a:ext>
            </a:extLst>
          </p:cNvPr>
          <p:cNvSpPr txBox="1"/>
          <p:nvPr/>
        </p:nvSpPr>
        <p:spPr>
          <a:xfrm>
            <a:off x="3535364" y="1972469"/>
            <a:ext cx="28574998" cy="1084858"/>
          </a:xfrm>
          <a:prstGeom prst="rect">
            <a:avLst/>
          </a:prstGeom>
        </p:spPr>
        <p:txBody>
          <a:bodyPr lIns="71009" tIns="35504" rIns="71009" bIns="35504"/>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lnSpc>
                <a:spcPct val="107000"/>
              </a:lnSpc>
              <a:spcBef>
                <a:spcPts val="0"/>
              </a:spcBef>
              <a:spcAft>
                <a:spcPts val="592"/>
              </a:spcAft>
            </a:pPr>
            <a:r>
              <a:rPr lang="en-US" sz="3200" b="1" i="1" dirty="0">
                <a:solidFill>
                  <a:schemeClr val="bg1"/>
                </a:solidFill>
                <a:ea typeface="Calibri" panose="020F0502020204030204" pitchFamily="34" charset="0"/>
                <a:cs typeface="Times New Roman" panose="02020603050405020304" pitchFamily="18" charset="0"/>
              </a:rPr>
              <a:t>Katarina Šavikin</a:t>
            </a:r>
            <a:r>
              <a:rPr lang="en-US" sz="3200" b="1" i="1" baseline="30000" dirty="0">
                <a:solidFill>
                  <a:schemeClr val="bg1"/>
                </a:solidFill>
                <a:ea typeface="Calibri" panose="020F0502020204030204" pitchFamily="34" charset="0"/>
                <a:cs typeface="Times New Roman" panose="02020603050405020304" pitchFamily="18" charset="0"/>
              </a:rPr>
              <a:t>1</a:t>
            </a:r>
            <a:r>
              <a:rPr lang="en-US" sz="3200" b="1" i="1" dirty="0">
                <a:solidFill>
                  <a:schemeClr val="bg1"/>
                </a:solidFill>
                <a:ea typeface="Calibri" panose="020F0502020204030204" pitchFamily="34" charset="0"/>
                <a:cs typeface="Times New Roman" panose="02020603050405020304" pitchFamily="18" charset="0"/>
              </a:rPr>
              <a:t>, Jelena Živković</a:t>
            </a:r>
            <a:r>
              <a:rPr lang="en-US" sz="3200" b="1" i="1" baseline="30000" dirty="0">
                <a:solidFill>
                  <a:schemeClr val="bg1"/>
                </a:solidFill>
                <a:ea typeface="Calibri" panose="020F0502020204030204" pitchFamily="34" charset="0"/>
                <a:cs typeface="Times New Roman" panose="02020603050405020304" pitchFamily="18" charset="0"/>
              </a:rPr>
              <a:t>1</a:t>
            </a:r>
            <a:r>
              <a:rPr lang="en-US" sz="3200" b="1" i="1" dirty="0">
                <a:solidFill>
                  <a:schemeClr val="bg1"/>
                </a:solidFill>
                <a:ea typeface="Calibri" panose="020F0502020204030204" pitchFamily="34" charset="0"/>
                <a:cs typeface="Times New Roman" panose="02020603050405020304" pitchFamily="18" charset="0"/>
              </a:rPr>
              <a:t>, Milan Ilić</a:t>
            </a:r>
            <a:r>
              <a:rPr lang="en-US" sz="3200" b="1" i="1" baseline="30000" dirty="0">
                <a:solidFill>
                  <a:schemeClr val="bg1"/>
                </a:solidFill>
                <a:ea typeface="Calibri" panose="020F0502020204030204" pitchFamily="34" charset="0"/>
                <a:cs typeface="Times New Roman" panose="02020603050405020304" pitchFamily="18" charset="0"/>
              </a:rPr>
              <a:t>2</a:t>
            </a:r>
            <a:r>
              <a:rPr lang="en-US" sz="3200" b="1" i="1" dirty="0">
                <a:solidFill>
                  <a:schemeClr val="bg1"/>
                </a:solidFill>
                <a:ea typeface="Calibri" panose="020F0502020204030204" pitchFamily="34" charset="0"/>
                <a:cs typeface="Times New Roman" panose="02020603050405020304" pitchFamily="18" charset="0"/>
              </a:rPr>
              <a:t>, Teodora Janković</a:t>
            </a:r>
            <a:r>
              <a:rPr lang="en-US" sz="3200" b="1" i="1" baseline="30000" dirty="0">
                <a:solidFill>
                  <a:schemeClr val="bg1"/>
                </a:solidFill>
                <a:ea typeface="Calibri" panose="020F0502020204030204" pitchFamily="34" charset="0"/>
                <a:cs typeface="Times New Roman" panose="02020603050405020304" pitchFamily="18" charset="0"/>
              </a:rPr>
              <a:t>1</a:t>
            </a:r>
            <a:r>
              <a:rPr lang="en-US" sz="3200" b="1" i="1" dirty="0">
                <a:solidFill>
                  <a:schemeClr val="bg1"/>
                </a:solidFill>
                <a:ea typeface="Calibri" panose="020F0502020204030204" pitchFamily="34" charset="0"/>
                <a:cs typeface="Times New Roman" panose="02020603050405020304" pitchFamily="18" charset="0"/>
              </a:rPr>
              <a:t>, </a:t>
            </a:r>
            <a:r>
              <a:rPr lang="en-US" sz="3200" b="1" i="1" dirty="0" err="1">
                <a:solidFill>
                  <a:schemeClr val="bg1"/>
                </a:solidFill>
                <a:ea typeface="Calibri" panose="020F0502020204030204" pitchFamily="34" charset="0"/>
                <a:cs typeface="Times New Roman" panose="02020603050405020304" pitchFamily="18" charset="0"/>
              </a:rPr>
              <a:t>Dejan</a:t>
            </a:r>
            <a:r>
              <a:rPr lang="en-US" sz="3200" b="1" i="1" dirty="0">
                <a:solidFill>
                  <a:schemeClr val="bg1"/>
                </a:solidFill>
                <a:ea typeface="Calibri" panose="020F0502020204030204" pitchFamily="34" charset="0"/>
                <a:cs typeface="Times New Roman" panose="02020603050405020304" pitchFamily="18" charset="0"/>
              </a:rPr>
              <a:t> Pljevljakušić</a:t>
            </a:r>
            <a:r>
              <a:rPr lang="en-US" sz="3200" b="1" i="1" baseline="30000" dirty="0">
                <a:solidFill>
                  <a:schemeClr val="bg1"/>
                </a:solidFill>
                <a:ea typeface="Calibri" panose="020F0502020204030204" pitchFamily="34" charset="0"/>
                <a:cs typeface="Times New Roman" panose="02020603050405020304" pitchFamily="18" charset="0"/>
              </a:rPr>
              <a:t>1</a:t>
            </a:r>
            <a:r>
              <a:rPr lang="en-US" sz="3200" b="1" i="1" dirty="0">
                <a:solidFill>
                  <a:schemeClr val="bg1"/>
                </a:solidFill>
                <a:ea typeface="Calibri" panose="020F0502020204030204" pitchFamily="34" charset="0"/>
                <a:cs typeface="Times New Roman" panose="02020603050405020304" pitchFamily="18" charset="0"/>
              </a:rPr>
              <a:t>, </a:t>
            </a:r>
            <a:r>
              <a:rPr lang="en-US" sz="3200" b="1" i="1" u="sng" dirty="0">
                <a:solidFill>
                  <a:schemeClr val="bg1"/>
                </a:solidFill>
                <a:ea typeface="Calibri" panose="020F0502020204030204" pitchFamily="34" charset="0"/>
                <a:cs typeface="Times New Roman" panose="02020603050405020304" pitchFamily="18" charset="0"/>
              </a:rPr>
              <a:t>Nada </a:t>
            </a:r>
            <a:r>
              <a:rPr lang="en-US" sz="3200" b="1" i="1" u="sng" dirty="0" err="1">
                <a:solidFill>
                  <a:schemeClr val="bg1"/>
                </a:solidFill>
                <a:ea typeface="Calibri" panose="020F0502020204030204" pitchFamily="34" charset="0"/>
                <a:cs typeface="Times New Roman" panose="02020603050405020304" pitchFamily="18" charset="0"/>
              </a:rPr>
              <a:t>Ćujić</a:t>
            </a:r>
            <a:r>
              <a:rPr lang="en-US" sz="3200" b="1" i="1" u="sng" dirty="0">
                <a:solidFill>
                  <a:schemeClr val="bg1"/>
                </a:solidFill>
                <a:ea typeface="Calibri" panose="020F0502020204030204" pitchFamily="34" charset="0"/>
                <a:cs typeface="Times New Roman" panose="02020603050405020304" pitchFamily="18" charset="0"/>
              </a:rPr>
              <a:t> Nikolić</a:t>
            </a:r>
            <a:r>
              <a:rPr lang="en-US" sz="3200" b="1" i="1" u="sng" baseline="30000" dirty="0">
                <a:solidFill>
                  <a:schemeClr val="bg1"/>
                </a:solidFill>
                <a:ea typeface="Calibri" panose="020F0502020204030204" pitchFamily="34" charset="0"/>
                <a:cs typeface="Times New Roman" panose="02020603050405020304" pitchFamily="18" charset="0"/>
              </a:rPr>
              <a:t>1</a:t>
            </a:r>
            <a:r>
              <a:rPr lang="en-US" sz="3200" b="1" i="1" dirty="0">
                <a:solidFill>
                  <a:schemeClr val="bg1"/>
                </a:solidFill>
                <a:ea typeface="Calibri" panose="020F0502020204030204" pitchFamily="34" charset="0"/>
                <a:cs typeface="Times New Roman" panose="02020603050405020304" pitchFamily="18" charset="0"/>
              </a:rPr>
              <a:t>, </a:t>
            </a:r>
            <a:r>
              <a:rPr lang="en-US" sz="3200" b="1" i="1" dirty="0" err="1">
                <a:solidFill>
                  <a:schemeClr val="bg1"/>
                </a:solidFill>
                <a:ea typeface="Calibri" panose="020F0502020204030204" pitchFamily="34" charset="0"/>
                <a:cs typeface="Times New Roman" panose="02020603050405020304" pitchFamily="18" charset="0"/>
              </a:rPr>
              <a:t>Gordana</a:t>
            </a:r>
            <a:r>
              <a:rPr lang="en-US" sz="3200" b="1" i="1" dirty="0">
                <a:solidFill>
                  <a:schemeClr val="bg1"/>
                </a:solidFill>
                <a:ea typeface="Calibri" panose="020F0502020204030204" pitchFamily="34" charset="0"/>
                <a:cs typeface="Times New Roman" panose="02020603050405020304" pitchFamily="18" charset="0"/>
              </a:rPr>
              <a:t> Zdunić</a:t>
            </a:r>
            <a:r>
              <a:rPr lang="en-US" sz="3200" b="1" i="1" baseline="30000" dirty="0">
                <a:solidFill>
                  <a:schemeClr val="bg1"/>
                </a:solidFill>
                <a:ea typeface="Calibri" panose="020F0502020204030204" pitchFamily="34" charset="0"/>
                <a:cs typeface="Times New Roman" panose="02020603050405020304" pitchFamily="18" charset="0"/>
              </a:rPr>
              <a:t>1</a:t>
            </a:r>
            <a:endParaRPr lang="en-US" sz="3200" dirty="0">
              <a:solidFill>
                <a:schemeClr val="bg1"/>
              </a:solidFill>
              <a:ea typeface="Calibri" panose="020F0502020204030204" pitchFamily="34" charset="0"/>
              <a:cs typeface="Times New Roman" panose="02020603050405020304" pitchFamily="18" charset="0"/>
            </a:endParaRPr>
          </a:p>
          <a:p>
            <a:pPr algn="ctr">
              <a:lnSpc>
                <a:spcPct val="107000"/>
              </a:lnSpc>
              <a:spcBef>
                <a:spcPts val="0"/>
              </a:spcBef>
              <a:spcAft>
                <a:spcPts val="592"/>
              </a:spcAft>
            </a:pPr>
            <a:r>
              <a:rPr lang="en-US" sz="3200" b="1" i="1" baseline="30000" dirty="0">
                <a:solidFill>
                  <a:schemeClr val="bg1"/>
                </a:solidFill>
                <a:ea typeface="Calibri" panose="020F0502020204030204" pitchFamily="34" charset="0"/>
                <a:cs typeface="Times New Roman" panose="02020603050405020304" pitchFamily="18" charset="0"/>
              </a:rPr>
              <a:t>1</a:t>
            </a:r>
            <a:r>
              <a:rPr lang="en-US" sz="3200" b="1" i="1" dirty="0">
                <a:solidFill>
                  <a:schemeClr val="bg1"/>
                </a:solidFill>
                <a:ea typeface="Calibri" panose="020F0502020204030204" pitchFamily="34" charset="0"/>
                <a:cs typeface="Times New Roman" panose="02020603050405020304" pitchFamily="18" charset="0"/>
              </a:rPr>
              <a:t>Institute for Medicinal Plants Research, </a:t>
            </a:r>
            <a:r>
              <a:rPr lang="en-US" sz="3200" b="1" i="1" dirty="0" err="1">
                <a:solidFill>
                  <a:schemeClr val="bg1"/>
                </a:solidFill>
                <a:ea typeface="Calibri" panose="020F0502020204030204" pitchFamily="34" charset="0"/>
                <a:cs typeface="Times New Roman" panose="02020603050405020304" pitchFamily="18" charset="0"/>
              </a:rPr>
              <a:t>Tadeuša</a:t>
            </a:r>
            <a:r>
              <a:rPr lang="en-US" sz="3200" b="1" i="1" dirty="0">
                <a:solidFill>
                  <a:schemeClr val="bg1"/>
                </a:solidFill>
                <a:ea typeface="Calibri" panose="020F0502020204030204" pitchFamily="34" charset="0"/>
                <a:cs typeface="Times New Roman" panose="02020603050405020304" pitchFamily="18" charset="0"/>
              </a:rPr>
              <a:t> </a:t>
            </a:r>
            <a:r>
              <a:rPr lang="en-US" sz="3200" b="1" i="1" dirty="0" err="1">
                <a:solidFill>
                  <a:schemeClr val="bg1"/>
                </a:solidFill>
                <a:ea typeface="Calibri" panose="020F0502020204030204" pitchFamily="34" charset="0"/>
                <a:cs typeface="Times New Roman" panose="02020603050405020304" pitchFamily="18" charset="0"/>
              </a:rPr>
              <a:t>Košćuška</a:t>
            </a:r>
            <a:r>
              <a:rPr lang="en-US" sz="3200" b="1" i="1" dirty="0">
                <a:solidFill>
                  <a:schemeClr val="bg1"/>
                </a:solidFill>
                <a:ea typeface="Calibri" panose="020F0502020204030204" pitchFamily="34" charset="0"/>
                <a:cs typeface="Times New Roman" panose="02020603050405020304" pitchFamily="18" charset="0"/>
              </a:rPr>
              <a:t> 1, Belgrade, Serbia</a:t>
            </a:r>
            <a:endParaRPr lang="en-US" sz="3200" dirty="0">
              <a:solidFill>
                <a:schemeClr val="bg1"/>
              </a:solidFill>
              <a:ea typeface="Calibri" panose="020F0502020204030204" pitchFamily="34" charset="0"/>
              <a:cs typeface="Times New Roman" panose="02020603050405020304" pitchFamily="18" charset="0"/>
            </a:endParaRPr>
          </a:p>
          <a:p>
            <a:pPr algn="ctr">
              <a:lnSpc>
                <a:spcPct val="107000"/>
              </a:lnSpc>
              <a:spcBef>
                <a:spcPts val="0"/>
              </a:spcBef>
              <a:spcAft>
                <a:spcPts val="592"/>
              </a:spcAft>
            </a:pPr>
            <a:r>
              <a:rPr lang="en-US" sz="3200" b="1" i="1" baseline="30000" dirty="0">
                <a:solidFill>
                  <a:schemeClr val="bg1"/>
                </a:solidFill>
                <a:ea typeface="Calibri" panose="020F0502020204030204" pitchFamily="34" charset="0"/>
                <a:cs typeface="Times New Roman" panose="02020603050405020304" pitchFamily="18" charset="0"/>
              </a:rPr>
              <a:t>2</a:t>
            </a:r>
            <a:r>
              <a:rPr lang="en-US" sz="3200" b="1" i="1" dirty="0">
                <a:solidFill>
                  <a:schemeClr val="bg1"/>
                </a:solidFill>
                <a:ea typeface="Calibri" panose="020F0502020204030204" pitchFamily="34" charset="0"/>
                <a:cs typeface="Times New Roman" panose="02020603050405020304" pitchFamily="18" charset="0"/>
              </a:rPr>
              <a:t> Faculty of Pharmacy, </a:t>
            </a:r>
            <a:r>
              <a:rPr lang="en-US" sz="3200" b="1" i="1" dirty="0" err="1">
                <a:solidFill>
                  <a:schemeClr val="bg1"/>
                </a:solidFill>
                <a:ea typeface="Calibri" panose="020F0502020204030204" pitchFamily="34" charset="0"/>
                <a:cs typeface="Times New Roman" panose="02020603050405020304" pitchFamily="18" charset="0"/>
              </a:rPr>
              <a:t>Trg</a:t>
            </a:r>
            <a:r>
              <a:rPr lang="en-US" sz="3200" b="1" i="1" dirty="0">
                <a:solidFill>
                  <a:schemeClr val="bg1"/>
                </a:solidFill>
                <a:ea typeface="Calibri" panose="020F0502020204030204" pitchFamily="34" charset="0"/>
                <a:cs typeface="Times New Roman" panose="02020603050405020304" pitchFamily="18" charset="0"/>
              </a:rPr>
              <a:t> </a:t>
            </a:r>
            <a:r>
              <a:rPr lang="en-US" sz="3200" b="1" i="1" dirty="0" err="1">
                <a:solidFill>
                  <a:schemeClr val="bg1"/>
                </a:solidFill>
                <a:ea typeface="Calibri" panose="020F0502020204030204" pitchFamily="34" charset="0"/>
                <a:cs typeface="Times New Roman" panose="02020603050405020304" pitchFamily="18" charset="0"/>
              </a:rPr>
              <a:t>mladenaca</a:t>
            </a:r>
            <a:r>
              <a:rPr lang="en-US" sz="3200" b="1" i="1" dirty="0">
                <a:solidFill>
                  <a:schemeClr val="bg1"/>
                </a:solidFill>
                <a:ea typeface="Calibri" panose="020F0502020204030204" pitchFamily="34" charset="0"/>
                <a:cs typeface="Times New Roman" panose="02020603050405020304" pitchFamily="18" charset="0"/>
              </a:rPr>
              <a:t> 5, Novi Sad, Serbia</a:t>
            </a:r>
            <a:endParaRPr lang="en-US" sz="3200" dirty="0">
              <a:solidFill>
                <a:schemeClr val="bg1"/>
              </a:solidFill>
              <a:ea typeface="Calibri" panose="020F0502020204030204" pitchFamily="34" charset="0"/>
              <a:cs typeface="Times New Roman" panose="02020603050405020304" pitchFamily="18" charset="0"/>
            </a:endParaRPr>
          </a:p>
        </p:txBody>
      </p:sp>
      <p:sp>
        <p:nvSpPr>
          <p:cNvPr id="22" name="TextBox 19">
            <a:extLst>
              <a:ext uri="{FF2B5EF4-FFF2-40B4-BE49-F238E27FC236}">
                <a16:creationId xmlns:a16="http://schemas.microsoft.com/office/drawing/2014/main" id="{33A929B9-4AE7-4535-8E25-5C0801DF27B1}"/>
              </a:ext>
            </a:extLst>
          </p:cNvPr>
          <p:cNvSpPr txBox="1">
            <a:spLocks noChangeArrowheads="1"/>
          </p:cNvSpPr>
          <p:nvPr/>
        </p:nvSpPr>
        <p:spPr bwMode="auto">
          <a:xfrm>
            <a:off x="965693" y="6677542"/>
            <a:ext cx="13113602" cy="305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709" tIns="25354" rIns="50709" bIns="25354">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3600" dirty="0"/>
              <a:t>Ethnobotanical studies are the first step in collecting data on the traditional use of medicinal plants, which allows further steps in developing of new drugs or functional food. Since medieval times, medicinal plants have been used for the treatment of numerous health problems in Serbia. </a:t>
            </a:r>
            <a:endParaRPr lang="en-US" sz="3600" dirty="0">
              <a:latin typeface="Montserrat Light" panose="00000400000000000000" pitchFamily="50" charset="0"/>
              <a:cs typeface="Arial" pitchFamily="34" charset="0"/>
            </a:endParaRPr>
          </a:p>
        </p:txBody>
      </p:sp>
      <p:sp>
        <p:nvSpPr>
          <p:cNvPr id="23" name="Rectangle 22">
            <a:extLst>
              <a:ext uri="{FF2B5EF4-FFF2-40B4-BE49-F238E27FC236}">
                <a16:creationId xmlns:a16="http://schemas.microsoft.com/office/drawing/2014/main" id="{F0700EFA-F39A-4B67-A41D-B592D1296CBF}"/>
              </a:ext>
            </a:extLst>
          </p:cNvPr>
          <p:cNvSpPr>
            <a:spLocks noChangeArrowheads="1"/>
          </p:cNvSpPr>
          <p:nvPr/>
        </p:nvSpPr>
        <p:spPr bwMode="auto">
          <a:xfrm>
            <a:off x="965692" y="4560943"/>
            <a:ext cx="13113603" cy="1559693"/>
          </a:xfrm>
          <a:prstGeom prst="rect">
            <a:avLst/>
          </a:prstGeom>
          <a:solidFill>
            <a:schemeClr val="accent2">
              <a:lumMod val="60000"/>
              <a:lumOff val="40000"/>
            </a:schemeClr>
          </a:solidFill>
          <a:ln w="12700">
            <a:noFill/>
            <a:miter lim="800000"/>
          </a:ln>
        </p:spPr>
        <p:txBody>
          <a:bodyPr wrap="none" lIns="152162" tIns="40577" rIns="152162" bIns="38031"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2608526">
              <a:defRPr/>
            </a:pPr>
            <a:r>
              <a:rPr lang="en-US" sz="4000" b="1" dirty="0">
                <a:solidFill>
                  <a:schemeClr val="bg1"/>
                </a:solidFill>
                <a:latin typeface="+mn-lt"/>
              </a:rPr>
              <a:t>Introduction</a:t>
            </a:r>
          </a:p>
        </p:txBody>
      </p:sp>
      <p:sp>
        <p:nvSpPr>
          <p:cNvPr id="28" name="TextBox 19">
            <a:extLst>
              <a:ext uri="{FF2B5EF4-FFF2-40B4-BE49-F238E27FC236}">
                <a16:creationId xmlns:a16="http://schemas.microsoft.com/office/drawing/2014/main" id="{0C0A07D8-0E58-42E5-B79C-184F9F822C2A}"/>
              </a:ext>
            </a:extLst>
          </p:cNvPr>
          <p:cNvSpPr txBox="1">
            <a:spLocks noChangeArrowheads="1"/>
          </p:cNvSpPr>
          <p:nvPr/>
        </p:nvSpPr>
        <p:spPr bwMode="auto">
          <a:xfrm>
            <a:off x="20843927" y="6372567"/>
            <a:ext cx="14217105" cy="305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709" tIns="25354" rIns="50709" bIns="25354">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3600" dirty="0"/>
              <a:t>The informants provided data for 172 medicinal plants belonging to 69 families. </a:t>
            </a:r>
            <a:r>
              <a:rPr lang="en-US" sz="3600" i="1" dirty="0" err="1"/>
              <a:t>Lamiaceae</a:t>
            </a:r>
            <a:r>
              <a:rPr lang="en-US" sz="3600" i="1" dirty="0"/>
              <a:t>,</a:t>
            </a:r>
            <a:r>
              <a:rPr lang="en-US" sz="3600" dirty="0"/>
              <a:t> </a:t>
            </a:r>
            <a:r>
              <a:rPr lang="en-US" sz="3600" i="1" dirty="0"/>
              <a:t>Asteraceae</a:t>
            </a:r>
            <a:r>
              <a:rPr lang="en-US" sz="3600" dirty="0"/>
              <a:t> and </a:t>
            </a:r>
            <a:r>
              <a:rPr lang="en-US" sz="3600" i="1" dirty="0"/>
              <a:t>Rosaceae</a:t>
            </a:r>
            <a:r>
              <a:rPr lang="en-US" sz="3600" dirty="0"/>
              <a:t> were the predominantly used families in the </a:t>
            </a:r>
            <a:r>
              <a:rPr lang="en-US" sz="3600" dirty="0" err="1"/>
              <a:t>Nišava</a:t>
            </a:r>
            <a:r>
              <a:rPr lang="en-US" sz="3600" dirty="0"/>
              <a:t> district. The highest use value was recorded for the following species: </a:t>
            </a:r>
            <a:r>
              <a:rPr lang="en-US" sz="3600" i="1" dirty="0"/>
              <a:t>Mentha piperita </a:t>
            </a:r>
            <a:r>
              <a:rPr lang="en-US" sz="3600" dirty="0"/>
              <a:t>(116), </a:t>
            </a:r>
            <a:r>
              <a:rPr lang="en-US" sz="3600" i="1" dirty="0" err="1"/>
              <a:t>Matricaria</a:t>
            </a:r>
            <a:r>
              <a:rPr lang="en-US" sz="3600" i="1" dirty="0"/>
              <a:t> chamomilla </a:t>
            </a:r>
            <a:r>
              <a:rPr lang="en-US" sz="3600" dirty="0"/>
              <a:t>(111) and </a:t>
            </a:r>
            <a:r>
              <a:rPr lang="en-US" sz="3600" i="1" dirty="0"/>
              <a:t>Hypericum </a:t>
            </a:r>
            <a:r>
              <a:rPr lang="en-US" sz="3600" i="1" dirty="0" err="1"/>
              <a:t>perforatum</a:t>
            </a:r>
            <a:r>
              <a:rPr lang="en-US" sz="3600" i="1" dirty="0"/>
              <a:t> </a:t>
            </a:r>
            <a:r>
              <a:rPr lang="en-US" sz="3600" dirty="0"/>
              <a:t>(102). </a:t>
            </a:r>
            <a:endParaRPr lang="en-US" sz="3600" dirty="0">
              <a:latin typeface="Montserrat Light" panose="00000400000000000000" pitchFamily="50" charset="0"/>
              <a:cs typeface="Arial" pitchFamily="34" charset="0"/>
            </a:endParaRPr>
          </a:p>
        </p:txBody>
      </p:sp>
      <p:sp>
        <p:nvSpPr>
          <p:cNvPr id="29" name="Rectangle 28">
            <a:extLst>
              <a:ext uri="{FF2B5EF4-FFF2-40B4-BE49-F238E27FC236}">
                <a16:creationId xmlns:a16="http://schemas.microsoft.com/office/drawing/2014/main" id="{55009B54-5040-4B8B-91C3-ED7FF3B1B7D8}"/>
              </a:ext>
            </a:extLst>
          </p:cNvPr>
          <p:cNvSpPr>
            <a:spLocks noChangeArrowheads="1"/>
          </p:cNvSpPr>
          <p:nvPr/>
        </p:nvSpPr>
        <p:spPr bwMode="auto">
          <a:xfrm>
            <a:off x="20843927" y="4529287"/>
            <a:ext cx="14334657" cy="1729893"/>
          </a:xfrm>
          <a:prstGeom prst="rect">
            <a:avLst/>
          </a:prstGeom>
          <a:solidFill>
            <a:schemeClr val="accent2">
              <a:lumMod val="60000"/>
              <a:lumOff val="40000"/>
            </a:schemeClr>
          </a:solidFill>
          <a:ln w="12700">
            <a:noFill/>
            <a:miter lim="800000"/>
          </a:ln>
        </p:spPr>
        <p:txBody>
          <a:bodyPr wrap="none" lIns="152162" tIns="40577" rIns="152162" bIns="38031"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2608526">
              <a:defRPr/>
            </a:pPr>
            <a:r>
              <a:rPr lang="en-US" sz="4000" b="1" dirty="0">
                <a:solidFill>
                  <a:schemeClr val="bg1"/>
                </a:solidFill>
                <a:latin typeface="+mn-lt"/>
              </a:rPr>
              <a:t>Results</a:t>
            </a:r>
          </a:p>
        </p:txBody>
      </p:sp>
      <p:sp>
        <p:nvSpPr>
          <p:cNvPr id="30" name="TextBox 19">
            <a:extLst>
              <a:ext uri="{FF2B5EF4-FFF2-40B4-BE49-F238E27FC236}">
                <a16:creationId xmlns:a16="http://schemas.microsoft.com/office/drawing/2014/main" id="{D73BEFC1-7549-40B5-A4BD-36562574DF50}"/>
              </a:ext>
            </a:extLst>
          </p:cNvPr>
          <p:cNvSpPr txBox="1">
            <a:spLocks noChangeArrowheads="1"/>
          </p:cNvSpPr>
          <p:nvPr/>
        </p:nvSpPr>
        <p:spPr bwMode="auto">
          <a:xfrm>
            <a:off x="965693" y="12023445"/>
            <a:ext cx="13113602" cy="4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709" tIns="25354" rIns="50709" bIns="25354">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3600" dirty="0"/>
              <a:t>Our study was conducted in the area of </a:t>
            </a:r>
            <a:r>
              <a:rPr lang="en-US" sz="3600" dirty="0" err="1"/>
              <a:t>Nišava</a:t>
            </a:r>
            <a:r>
              <a:rPr lang="en-US" sz="3600" dirty="0"/>
              <a:t> districts which is located in the South-East part of the Republic of Serbia. It is covering an area of 7.292 square kilometers being the second district in the Republic of Serbia by surface. Considering diversity of landscapes and natural resources, poorly developed infrastructure in rural areas and depopulation of rural regions, we found </a:t>
            </a:r>
            <a:r>
              <a:rPr lang="en-US" sz="3600" dirty="0" err="1"/>
              <a:t>Nišava</a:t>
            </a:r>
            <a:r>
              <a:rPr lang="en-US" sz="3600" dirty="0"/>
              <a:t> district interesting for our study. </a:t>
            </a:r>
            <a:endParaRPr lang="en-US" sz="3600" dirty="0">
              <a:latin typeface="Montserrat Light" panose="00000400000000000000" pitchFamily="50" charset="0"/>
              <a:cs typeface="Arial" pitchFamily="34" charset="0"/>
            </a:endParaRPr>
          </a:p>
        </p:txBody>
      </p:sp>
      <p:sp>
        <p:nvSpPr>
          <p:cNvPr id="31" name="Rectangle 30">
            <a:extLst>
              <a:ext uri="{FF2B5EF4-FFF2-40B4-BE49-F238E27FC236}">
                <a16:creationId xmlns:a16="http://schemas.microsoft.com/office/drawing/2014/main" id="{C93C6F59-1B0C-4EDA-8518-F88FAC8AF110}"/>
              </a:ext>
            </a:extLst>
          </p:cNvPr>
          <p:cNvSpPr>
            <a:spLocks noChangeArrowheads="1"/>
          </p:cNvSpPr>
          <p:nvPr/>
        </p:nvSpPr>
        <p:spPr bwMode="auto">
          <a:xfrm>
            <a:off x="965693" y="10051452"/>
            <a:ext cx="13113602" cy="1415087"/>
          </a:xfrm>
          <a:prstGeom prst="rect">
            <a:avLst/>
          </a:prstGeom>
          <a:solidFill>
            <a:schemeClr val="accent2">
              <a:lumMod val="60000"/>
              <a:lumOff val="40000"/>
            </a:schemeClr>
          </a:solidFill>
          <a:ln w="12700">
            <a:noFill/>
            <a:miter lim="800000"/>
          </a:ln>
        </p:spPr>
        <p:txBody>
          <a:bodyPr wrap="none" lIns="152162" tIns="40577" rIns="152162" bIns="38031"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2608526">
              <a:defRPr/>
            </a:pPr>
            <a:r>
              <a:rPr lang="sr-Latn-RS" sz="4000" b="1" dirty="0">
                <a:solidFill>
                  <a:schemeClr val="bg1"/>
                </a:solidFill>
                <a:latin typeface="+mn-lt"/>
              </a:rPr>
              <a:t>Aim</a:t>
            </a:r>
            <a:endParaRPr lang="en-US" sz="4000" b="1" dirty="0">
              <a:solidFill>
                <a:schemeClr val="bg1"/>
              </a:solidFill>
              <a:latin typeface="+mn-lt"/>
            </a:endParaRPr>
          </a:p>
        </p:txBody>
      </p:sp>
      <p:sp>
        <p:nvSpPr>
          <p:cNvPr id="32" name="TextBox 19">
            <a:extLst>
              <a:ext uri="{FF2B5EF4-FFF2-40B4-BE49-F238E27FC236}">
                <a16:creationId xmlns:a16="http://schemas.microsoft.com/office/drawing/2014/main" id="{D8586159-F4C4-4390-B155-F7761D6690ED}"/>
              </a:ext>
            </a:extLst>
          </p:cNvPr>
          <p:cNvSpPr txBox="1">
            <a:spLocks noChangeArrowheads="1"/>
          </p:cNvSpPr>
          <p:nvPr/>
        </p:nvSpPr>
        <p:spPr bwMode="auto">
          <a:xfrm>
            <a:off x="15196740" y="24068770"/>
            <a:ext cx="19728840" cy="398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709" tIns="25354" rIns="50709" bIns="25354">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endParaRPr lang="sr-Latn-RS" sz="1775" dirty="0">
              <a:latin typeface="Montserrat Light" panose="00000400000000000000" pitchFamily="50" charset="0"/>
              <a:cs typeface="Arial" pitchFamily="34" charset="0"/>
            </a:endParaRPr>
          </a:p>
          <a:p>
            <a:pPr algn="just">
              <a:lnSpc>
                <a:spcPct val="110000"/>
              </a:lnSpc>
            </a:pPr>
            <a:r>
              <a:rPr lang="en-US" sz="3600" dirty="0">
                <a:latin typeface="+mn-lt"/>
                <a:ea typeface="Calibri" panose="020F0502020204030204" pitchFamily="34" charset="0"/>
                <a:cs typeface="Times New Roman" panose="02020603050405020304" pitchFamily="18" charset="0"/>
              </a:rPr>
              <a:t>The most frequently reported medicinal uses were noticed for gastrointestinal ailments, respiratory problems and skin diseases. The application was primarily oral, followed by topical applications. Aerial parts were the most exploited, but the use of all other plant parts was recorded. According to our results, traditional medicine in the </a:t>
            </a:r>
            <a:r>
              <a:rPr lang="en-US" sz="3600" dirty="0" err="1">
                <a:latin typeface="+mn-lt"/>
                <a:ea typeface="Calibri" panose="020F0502020204030204" pitchFamily="34" charset="0"/>
                <a:cs typeface="Times New Roman" panose="02020603050405020304" pitchFamily="18" charset="0"/>
              </a:rPr>
              <a:t>Nišava</a:t>
            </a:r>
            <a:r>
              <a:rPr lang="en-US" sz="3600" dirty="0">
                <a:latin typeface="+mn-lt"/>
                <a:ea typeface="Calibri" panose="020F0502020204030204" pitchFamily="34" charset="0"/>
                <a:cs typeface="Times New Roman" panose="02020603050405020304" pitchFamily="18" charset="0"/>
              </a:rPr>
              <a:t> district is mainly applied in primary health care for healing minor illnesses or as an addition as food. </a:t>
            </a:r>
          </a:p>
          <a:p>
            <a:pPr algn="just">
              <a:lnSpc>
                <a:spcPct val="110000"/>
              </a:lnSpc>
            </a:pPr>
            <a:endParaRPr lang="sr-Latn-RS" sz="1775" dirty="0">
              <a:latin typeface="Montserrat Light" panose="00000400000000000000" pitchFamily="50" charset="0"/>
              <a:cs typeface="Arial" pitchFamily="34" charset="0"/>
            </a:endParaRPr>
          </a:p>
          <a:p>
            <a:pPr algn="just">
              <a:lnSpc>
                <a:spcPct val="110000"/>
              </a:lnSpc>
            </a:pPr>
            <a:r>
              <a:rPr lang="en-US" sz="1775" dirty="0">
                <a:latin typeface="Montserrat Light" panose="00000400000000000000" pitchFamily="50" charset="0"/>
                <a:cs typeface="Arial" pitchFamily="34" charset="0"/>
              </a:rPr>
              <a:t>.</a:t>
            </a:r>
          </a:p>
        </p:txBody>
      </p:sp>
      <p:sp>
        <p:nvSpPr>
          <p:cNvPr id="33" name="Rectangle 32">
            <a:extLst>
              <a:ext uri="{FF2B5EF4-FFF2-40B4-BE49-F238E27FC236}">
                <a16:creationId xmlns:a16="http://schemas.microsoft.com/office/drawing/2014/main" id="{4F59AB0E-37A8-4432-8FCF-494C05933768}"/>
              </a:ext>
            </a:extLst>
          </p:cNvPr>
          <p:cNvSpPr>
            <a:spLocks noChangeArrowheads="1"/>
          </p:cNvSpPr>
          <p:nvPr/>
        </p:nvSpPr>
        <p:spPr bwMode="auto">
          <a:xfrm>
            <a:off x="15266504" y="22935963"/>
            <a:ext cx="19912080" cy="1241332"/>
          </a:xfrm>
          <a:prstGeom prst="rect">
            <a:avLst/>
          </a:prstGeom>
          <a:solidFill>
            <a:schemeClr val="accent2">
              <a:lumMod val="60000"/>
              <a:lumOff val="40000"/>
            </a:schemeClr>
          </a:solidFill>
          <a:ln w="12700">
            <a:noFill/>
            <a:miter lim="800000"/>
          </a:ln>
        </p:spPr>
        <p:txBody>
          <a:bodyPr wrap="none" lIns="152162" tIns="40577" rIns="152162" bIns="38031"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2608526">
              <a:defRPr/>
            </a:pPr>
            <a:r>
              <a:rPr lang="en-US" sz="4000" b="1" dirty="0">
                <a:solidFill>
                  <a:schemeClr val="bg1"/>
                </a:solidFill>
                <a:latin typeface="+mn-lt"/>
              </a:rPr>
              <a:t>Conclusion</a:t>
            </a:r>
          </a:p>
        </p:txBody>
      </p:sp>
      <p:sp>
        <p:nvSpPr>
          <p:cNvPr id="17" name="TextBox 19">
            <a:extLst>
              <a:ext uri="{FF2B5EF4-FFF2-40B4-BE49-F238E27FC236}">
                <a16:creationId xmlns:a16="http://schemas.microsoft.com/office/drawing/2014/main" id="{02C78A86-B4AC-43F2-95DC-8D8A940C225C}"/>
              </a:ext>
            </a:extLst>
          </p:cNvPr>
          <p:cNvSpPr txBox="1">
            <a:spLocks noChangeArrowheads="1"/>
          </p:cNvSpPr>
          <p:nvPr/>
        </p:nvSpPr>
        <p:spPr bwMode="auto">
          <a:xfrm>
            <a:off x="15591872" y="28990854"/>
            <a:ext cx="19080574" cy="91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709" tIns="25354" rIns="50709" bIns="25354">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a:r>
              <a:rPr lang="en-US" sz="2800" i="1" dirty="0"/>
              <a:t>This work was supported by the Ministry of Education, Science and</a:t>
            </a:r>
            <a:br>
              <a:rPr lang="en-US" sz="2800" i="1" dirty="0"/>
            </a:br>
            <a:r>
              <a:rPr lang="en-US" sz="2800" i="1" dirty="0"/>
              <a:t>Technological Development of the Republic of Serbia (Contract No. </a:t>
            </a:r>
            <a:r>
              <a:rPr lang="sr-Latn-RS" sz="2800" i="1" dirty="0"/>
              <a:t>451-03-9/2021-14/200003</a:t>
            </a:r>
            <a:r>
              <a:rPr lang="en-US" sz="2800" i="1" dirty="0"/>
              <a:t>).</a:t>
            </a:r>
            <a:endParaRPr lang="en-US" sz="2800" dirty="0"/>
          </a:p>
        </p:txBody>
      </p:sp>
      <p:sp>
        <p:nvSpPr>
          <p:cNvPr id="18" name="Rectangle 17">
            <a:extLst>
              <a:ext uri="{FF2B5EF4-FFF2-40B4-BE49-F238E27FC236}">
                <a16:creationId xmlns:a16="http://schemas.microsoft.com/office/drawing/2014/main" id="{8CD99AE0-D3C3-42DB-AF85-CFED6963EF1E}"/>
              </a:ext>
            </a:extLst>
          </p:cNvPr>
          <p:cNvSpPr>
            <a:spLocks noChangeArrowheads="1"/>
          </p:cNvSpPr>
          <p:nvPr/>
        </p:nvSpPr>
        <p:spPr bwMode="auto">
          <a:xfrm>
            <a:off x="15196740" y="27825973"/>
            <a:ext cx="19664818" cy="1005926"/>
          </a:xfrm>
          <a:prstGeom prst="rect">
            <a:avLst/>
          </a:prstGeom>
          <a:solidFill>
            <a:schemeClr val="accent2">
              <a:lumMod val="60000"/>
              <a:lumOff val="40000"/>
            </a:schemeClr>
          </a:solidFill>
          <a:ln w="12700">
            <a:noFill/>
            <a:miter lim="800000"/>
          </a:ln>
        </p:spPr>
        <p:txBody>
          <a:bodyPr wrap="none" lIns="152162" tIns="40577" rIns="152162" bIns="38031"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2608526">
              <a:defRPr/>
            </a:pPr>
            <a:r>
              <a:rPr lang="en-US" sz="4000" b="1" dirty="0">
                <a:solidFill>
                  <a:schemeClr val="bg1"/>
                </a:solidFill>
                <a:latin typeface="+mn-lt"/>
              </a:rPr>
              <a:t>Acknowledgements</a:t>
            </a:r>
          </a:p>
        </p:txBody>
      </p:sp>
      <p:sp>
        <p:nvSpPr>
          <p:cNvPr id="24" name="Rectangle 23">
            <a:extLst>
              <a:ext uri="{FF2B5EF4-FFF2-40B4-BE49-F238E27FC236}">
                <a16:creationId xmlns:a16="http://schemas.microsoft.com/office/drawing/2014/main" id="{7FBFC2F0-5DF5-4C66-8020-D901979D9CE2}"/>
              </a:ext>
            </a:extLst>
          </p:cNvPr>
          <p:cNvSpPr>
            <a:spLocks noChangeArrowheads="1"/>
          </p:cNvSpPr>
          <p:nvPr/>
        </p:nvSpPr>
        <p:spPr bwMode="auto">
          <a:xfrm>
            <a:off x="979290" y="16543102"/>
            <a:ext cx="13113602" cy="1415087"/>
          </a:xfrm>
          <a:prstGeom prst="rect">
            <a:avLst/>
          </a:prstGeom>
          <a:solidFill>
            <a:schemeClr val="accent2">
              <a:lumMod val="60000"/>
              <a:lumOff val="40000"/>
            </a:schemeClr>
          </a:solidFill>
          <a:ln w="12700">
            <a:noFill/>
            <a:miter lim="800000"/>
          </a:ln>
        </p:spPr>
        <p:txBody>
          <a:bodyPr wrap="none" lIns="152162" tIns="40577" rIns="152162" bIns="38031"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2608526">
              <a:defRPr/>
            </a:pPr>
            <a:r>
              <a:rPr lang="sr-Latn-RS" sz="4000" b="1" dirty="0">
                <a:solidFill>
                  <a:schemeClr val="bg1"/>
                </a:solidFill>
                <a:latin typeface="+mn-lt"/>
              </a:rPr>
              <a:t>Methodology</a:t>
            </a:r>
            <a:endParaRPr lang="en-US" sz="4000" b="1" dirty="0">
              <a:solidFill>
                <a:schemeClr val="bg1"/>
              </a:solidFill>
              <a:latin typeface="+mn-lt"/>
            </a:endParaRPr>
          </a:p>
        </p:txBody>
      </p:sp>
      <p:sp>
        <p:nvSpPr>
          <p:cNvPr id="25" name="TextBox 19">
            <a:extLst>
              <a:ext uri="{FF2B5EF4-FFF2-40B4-BE49-F238E27FC236}">
                <a16:creationId xmlns:a16="http://schemas.microsoft.com/office/drawing/2014/main" id="{5DF55C40-0302-421A-8C9F-52AEF808BE7C}"/>
              </a:ext>
            </a:extLst>
          </p:cNvPr>
          <p:cNvSpPr txBox="1">
            <a:spLocks noChangeArrowheads="1"/>
          </p:cNvSpPr>
          <p:nvPr/>
        </p:nvSpPr>
        <p:spPr bwMode="auto">
          <a:xfrm>
            <a:off x="936633" y="18447008"/>
            <a:ext cx="13156260" cy="36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709" tIns="25354" rIns="50709" bIns="25354">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3600" dirty="0"/>
              <a:t>Semi-structured ethnobotanical interviews were conducted during 2018. A total of 168 informants were interviewed, 94 female and 74 males. All informants were of Serbian nationality (100%). The informants were between 16 and 83 years old (7 &lt; 20 years; 53 from 21-40 years; 70 from 41-60 years; 36 from 61-80 years and 2 &gt; 80 years). </a:t>
            </a:r>
            <a:endParaRPr lang="en-US" sz="3600" dirty="0">
              <a:latin typeface="Montserrat Light" panose="00000400000000000000" pitchFamily="50" charset="0"/>
              <a:cs typeface="Arial" pitchFamily="34" charset="0"/>
            </a:endParaRPr>
          </a:p>
        </p:txBody>
      </p:sp>
      <p:pic>
        <p:nvPicPr>
          <p:cNvPr id="3" name="Picture 2">
            <a:extLst>
              <a:ext uri="{FF2B5EF4-FFF2-40B4-BE49-F238E27FC236}">
                <a16:creationId xmlns:a16="http://schemas.microsoft.com/office/drawing/2014/main" id="{FAD7BAB9-BF78-4C97-BABD-CD3D91F128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9919" y="9823527"/>
            <a:ext cx="4648200" cy="4618125"/>
          </a:xfrm>
          <a:prstGeom prst="rect">
            <a:avLst/>
          </a:prstGeom>
        </p:spPr>
      </p:pic>
      <p:pic>
        <p:nvPicPr>
          <p:cNvPr id="7" name="Picture 6">
            <a:extLst>
              <a:ext uri="{FF2B5EF4-FFF2-40B4-BE49-F238E27FC236}">
                <a16:creationId xmlns:a16="http://schemas.microsoft.com/office/drawing/2014/main" id="{F88B3A18-46B4-426E-84E2-0BC5C3965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0051" y="9832227"/>
            <a:ext cx="4481943" cy="4609425"/>
          </a:xfrm>
          <a:prstGeom prst="rect">
            <a:avLst/>
          </a:prstGeom>
        </p:spPr>
      </p:pic>
      <p:pic>
        <p:nvPicPr>
          <p:cNvPr id="9" name="Picture 8">
            <a:extLst>
              <a:ext uri="{FF2B5EF4-FFF2-40B4-BE49-F238E27FC236}">
                <a16:creationId xmlns:a16="http://schemas.microsoft.com/office/drawing/2014/main" id="{60F64337-6058-4ED6-B0F7-390C8D15A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3927" y="9823527"/>
            <a:ext cx="4648200" cy="4618125"/>
          </a:xfrm>
          <a:prstGeom prst="rect">
            <a:avLst/>
          </a:prstGeom>
        </p:spPr>
      </p:pic>
      <p:pic>
        <p:nvPicPr>
          <p:cNvPr id="26" name="Picture 34" descr="cvet_mocbilja">
            <a:extLst>
              <a:ext uri="{FF2B5EF4-FFF2-40B4-BE49-F238E27FC236}">
                <a16:creationId xmlns:a16="http://schemas.microsoft.com/office/drawing/2014/main" id="{45078D8C-A08A-463B-BB17-C25A22603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68" y="394494"/>
            <a:ext cx="2262187" cy="34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6">
            <a:extLst>
              <a:ext uri="{FF2B5EF4-FFF2-40B4-BE49-F238E27FC236}">
                <a16:creationId xmlns:a16="http://schemas.microsoft.com/office/drawing/2014/main" id="{24F05C14-910D-4107-80F2-5D55366618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32625" y="354013"/>
            <a:ext cx="3335338" cy="34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C72D760C-F6F8-4B3A-8BD0-C71B008E8C5F}"/>
              </a:ext>
            </a:extLst>
          </p:cNvPr>
          <p:cNvSpPr txBox="1"/>
          <p:nvPr/>
        </p:nvSpPr>
        <p:spPr>
          <a:xfrm>
            <a:off x="9007693" y="30929685"/>
            <a:ext cx="26190425" cy="704174"/>
          </a:xfrm>
          <a:prstGeom prst="rect">
            <a:avLst/>
          </a:prstGeom>
          <a:noFill/>
        </p:spPr>
        <p:txBody>
          <a:bodyPr wrap="square">
            <a:spAutoFit/>
          </a:bodyPr>
          <a:lstStyle/>
          <a:p>
            <a:pPr eaLnBrk="1" hangingPunct="1"/>
            <a:r>
              <a:rPr lang="sr-Latn-RS" altLang="en-US" sz="4000" b="1" dirty="0">
                <a:solidFill>
                  <a:srgbClr val="0070C0"/>
                </a:solidFill>
                <a:latin typeface="+mn-lt"/>
              </a:rPr>
              <a:t>U</a:t>
            </a:r>
            <a:r>
              <a:rPr lang="sr-Latn-RS" altLang="en-US" sz="4000" b="1" dirty="0">
                <a:latin typeface="+mn-lt"/>
              </a:rPr>
              <a:t>NIFood </a:t>
            </a:r>
            <a:r>
              <a:rPr lang="sr-Latn-RS" altLang="en-US" sz="4000" b="1" dirty="0">
                <a:solidFill>
                  <a:srgbClr val="0070C0"/>
                </a:solidFill>
                <a:latin typeface="+mn-lt"/>
              </a:rPr>
              <a:t>C</a:t>
            </a:r>
            <a:r>
              <a:rPr lang="sr-Latn-RS" altLang="en-US" sz="4000" b="1" dirty="0">
                <a:latin typeface="+mn-lt"/>
              </a:rPr>
              <a:t>onference </a:t>
            </a:r>
            <a:r>
              <a:rPr lang="en-US" altLang="en-US" sz="4000" b="1" dirty="0">
                <a:latin typeface="+mn-lt"/>
              </a:rPr>
              <a:t>September 24</a:t>
            </a:r>
            <a:r>
              <a:rPr lang="en-US" altLang="en-US" sz="4000" b="1" baseline="30000" dirty="0">
                <a:latin typeface="+mn-lt"/>
              </a:rPr>
              <a:t>th</a:t>
            </a:r>
            <a:r>
              <a:rPr lang="en-US" altLang="en-US" sz="4000" b="1" dirty="0">
                <a:latin typeface="+mn-lt"/>
              </a:rPr>
              <a:t>-25</a:t>
            </a:r>
            <a:r>
              <a:rPr lang="en-US" altLang="en-US" sz="4000" b="1" baseline="30000" dirty="0">
                <a:latin typeface="+mn-lt"/>
              </a:rPr>
              <a:t>th</a:t>
            </a:r>
            <a:r>
              <a:rPr lang="en-US" altLang="en-US" sz="4000" b="1" dirty="0">
                <a:latin typeface="+mn-lt"/>
              </a:rPr>
              <a:t> 2021 University of Belgrade</a:t>
            </a:r>
            <a:endParaRPr lang="en-US" altLang="en-US" sz="4000" dirty="0">
              <a:latin typeface="+mn-lt"/>
            </a:endParaRPr>
          </a:p>
        </p:txBody>
      </p:sp>
      <p:pic>
        <p:nvPicPr>
          <p:cNvPr id="35" name="Picture 34">
            <a:extLst>
              <a:ext uri="{FF2B5EF4-FFF2-40B4-BE49-F238E27FC236}">
                <a16:creationId xmlns:a16="http://schemas.microsoft.com/office/drawing/2014/main" id="{A01DBDD1-65A3-4B0C-B147-62657FA7801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60562" y="4804697"/>
            <a:ext cx="5791200" cy="7218748"/>
          </a:xfrm>
          <a:prstGeom prst="rect">
            <a:avLst/>
          </a:prstGeom>
          <a:noFill/>
          <a:ln>
            <a:noFill/>
          </a:ln>
        </p:spPr>
      </p:pic>
      <p:sp>
        <p:nvSpPr>
          <p:cNvPr id="36" name="Rectangle 35">
            <a:extLst>
              <a:ext uri="{FF2B5EF4-FFF2-40B4-BE49-F238E27FC236}">
                <a16:creationId xmlns:a16="http://schemas.microsoft.com/office/drawing/2014/main" id="{932AA635-60D1-40F0-AE28-08B887CD872C}"/>
              </a:ext>
            </a:extLst>
          </p:cNvPr>
          <p:cNvSpPr/>
          <p:nvPr/>
        </p:nvSpPr>
        <p:spPr>
          <a:xfrm>
            <a:off x="15196739" y="12256574"/>
            <a:ext cx="4648200" cy="69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a:solidFill>
                  <a:schemeClr val="tx1"/>
                </a:solidFill>
              </a:rPr>
              <a:t>Map of the region</a:t>
            </a:r>
          </a:p>
        </p:txBody>
      </p:sp>
      <p:sp>
        <p:nvSpPr>
          <p:cNvPr id="37" name="TextBox 36">
            <a:extLst>
              <a:ext uri="{FF2B5EF4-FFF2-40B4-BE49-F238E27FC236}">
                <a16:creationId xmlns:a16="http://schemas.microsoft.com/office/drawing/2014/main" id="{B9E70761-60AB-4849-965A-6FA1AD6316EF}"/>
              </a:ext>
            </a:extLst>
          </p:cNvPr>
          <p:cNvSpPr txBox="1"/>
          <p:nvPr/>
        </p:nvSpPr>
        <p:spPr>
          <a:xfrm>
            <a:off x="20864150" y="14776322"/>
            <a:ext cx="25185756" cy="646331"/>
          </a:xfrm>
          <a:prstGeom prst="rect">
            <a:avLst/>
          </a:prstGeom>
          <a:noFill/>
        </p:spPr>
        <p:txBody>
          <a:bodyPr wrap="square">
            <a:spAutoFit/>
          </a:bodyPr>
          <a:lstStyle/>
          <a:p>
            <a:r>
              <a:rPr lang="sr-Latn-RS" altLang="en-US" sz="3600" i="1" dirty="0">
                <a:cs typeface="Calibri" panose="020F0502020204030204" pitchFamily="34" charset="0"/>
              </a:rPr>
              <a:t>Figures:</a:t>
            </a:r>
            <a:r>
              <a:rPr lang="en-US" altLang="en-US" sz="3600" i="1" dirty="0">
                <a:cs typeface="Calibri" panose="020F0502020204030204" pitchFamily="34" charset="0"/>
              </a:rPr>
              <a:t> Mentha piperita,</a:t>
            </a:r>
            <a:r>
              <a:rPr lang="sr-Latn-RS" altLang="en-US" sz="3600" i="1" dirty="0">
                <a:cs typeface="Calibri" panose="020F0502020204030204" pitchFamily="34" charset="0"/>
              </a:rPr>
              <a:t> Matricaria chamomilla, </a:t>
            </a:r>
            <a:r>
              <a:rPr lang="en-US" altLang="en-US" sz="3600" i="1" dirty="0">
                <a:cs typeface="Calibri" panose="020F0502020204030204" pitchFamily="34" charset="0"/>
              </a:rPr>
              <a:t>Hypericum </a:t>
            </a:r>
            <a:r>
              <a:rPr lang="en-US" altLang="en-US" sz="3600" i="1" dirty="0" err="1">
                <a:cs typeface="Calibri" panose="020F0502020204030204" pitchFamily="34" charset="0"/>
              </a:rPr>
              <a:t>perforatum</a:t>
            </a:r>
            <a:endParaRPr lang="en-US" dirty="0"/>
          </a:p>
        </p:txBody>
      </p:sp>
      <p:graphicFrame>
        <p:nvGraphicFramePr>
          <p:cNvPr id="6" name="Table 5">
            <a:extLst>
              <a:ext uri="{FF2B5EF4-FFF2-40B4-BE49-F238E27FC236}">
                <a16:creationId xmlns:a16="http://schemas.microsoft.com/office/drawing/2014/main" id="{73FE538A-E731-4D02-B746-F3A58480B973}"/>
              </a:ext>
            </a:extLst>
          </p:cNvPr>
          <p:cNvGraphicFramePr>
            <a:graphicFrameLocks noGrp="1"/>
          </p:cNvGraphicFramePr>
          <p:nvPr>
            <p:extLst>
              <p:ext uri="{D42A27DB-BD31-4B8C-83A1-F6EECF244321}">
                <p14:modId xmlns:p14="http://schemas.microsoft.com/office/powerpoint/2010/main" val="1772095437"/>
              </p:ext>
            </p:extLst>
          </p:nvPr>
        </p:nvGraphicFramePr>
        <p:xfrm>
          <a:off x="979291" y="22331105"/>
          <a:ext cx="12766871" cy="3110850"/>
        </p:xfrm>
        <a:graphic>
          <a:graphicData uri="http://schemas.openxmlformats.org/drawingml/2006/table">
            <a:tbl>
              <a:tblPr firstRow="1" firstCol="1" bandRow="1">
                <a:tableStyleId>{5C22544A-7EE6-4342-B048-85BDC9FD1C3A}</a:tableStyleId>
              </a:tblPr>
              <a:tblGrid>
                <a:gridCol w="4721597">
                  <a:extLst>
                    <a:ext uri="{9D8B030D-6E8A-4147-A177-3AD203B41FA5}">
                      <a16:colId xmlns:a16="http://schemas.microsoft.com/office/drawing/2014/main" val="2383211750"/>
                    </a:ext>
                  </a:extLst>
                </a:gridCol>
                <a:gridCol w="4721597">
                  <a:extLst>
                    <a:ext uri="{9D8B030D-6E8A-4147-A177-3AD203B41FA5}">
                      <a16:colId xmlns:a16="http://schemas.microsoft.com/office/drawing/2014/main" val="4168817815"/>
                    </a:ext>
                  </a:extLst>
                </a:gridCol>
                <a:gridCol w="3323677">
                  <a:extLst>
                    <a:ext uri="{9D8B030D-6E8A-4147-A177-3AD203B41FA5}">
                      <a16:colId xmlns:a16="http://schemas.microsoft.com/office/drawing/2014/main" val="1475350452"/>
                    </a:ext>
                  </a:extLst>
                </a:gridCol>
              </a:tblGrid>
              <a:tr h="0">
                <a:tc>
                  <a:txBody>
                    <a:bodyPr/>
                    <a:lstStyle/>
                    <a:p>
                      <a:pPr marL="0" marR="0" algn="ctr">
                        <a:lnSpc>
                          <a:spcPct val="150000"/>
                        </a:lnSpc>
                        <a:spcBef>
                          <a:spcPts val="0"/>
                        </a:spcBef>
                        <a:spcAft>
                          <a:spcPts val="1000"/>
                        </a:spcAft>
                      </a:pPr>
                      <a:r>
                        <a:rPr lang="sr-Latn-CS" sz="3600" dirty="0">
                          <a:effectLst/>
                        </a:rPr>
                        <a:t>Gender</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3" marR="68573" marT="0" marB="0">
                    <a:solidFill>
                      <a:srgbClr val="7AB6BC"/>
                    </a:solidFill>
                  </a:tcPr>
                </a:tc>
                <a:tc>
                  <a:txBody>
                    <a:bodyPr/>
                    <a:lstStyle/>
                    <a:p>
                      <a:pPr marL="0" marR="0" algn="ctr">
                        <a:lnSpc>
                          <a:spcPct val="150000"/>
                        </a:lnSpc>
                        <a:spcBef>
                          <a:spcPts val="0"/>
                        </a:spcBef>
                        <a:spcAft>
                          <a:spcPts val="1000"/>
                        </a:spcAft>
                      </a:pPr>
                      <a:r>
                        <a:rPr lang="sr-Latn-CS" sz="3600" dirty="0">
                          <a:effectLst/>
                        </a:rPr>
                        <a:t>Male</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3" marR="68573" marT="0" marB="0">
                    <a:solidFill>
                      <a:schemeClr val="accent2"/>
                    </a:solidFill>
                  </a:tcPr>
                </a:tc>
                <a:tc>
                  <a:txBody>
                    <a:bodyPr/>
                    <a:lstStyle/>
                    <a:p>
                      <a:pPr marL="0" marR="0" algn="ctr">
                        <a:lnSpc>
                          <a:spcPct val="150000"/>
                        </a:lnSpc>
                        <a:spcBef>
                          <a:spcPts val="0"/>
                        </a:spcBef>
                        <a:spcAft>
                          <a:spcPts val="1000"/>
                        </a:spcAft>
                      </a:pPr>
                      <a:r>
                        <a:rPr lang="sr-Latn-CS" sz="3600" dirty="0">
                          <a:effectLst/>
                        </a:rPr>
                        <a:t>Female</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3" marR="68573" marT="0" marB="0">
                    <a:solidFill>
                      <a:schemeClr val="accent2"/>
                    </a:solidFill>
                  </a:tcPr>
                </a:tc>
                <a:extLst>
                  <a:ext uri="{0D108BD9-81ED-4DB2-BD59-A6C34878D82A}">
                    <a16:rowId xmlns:a16="http://schemas.microsoft.com/office/drawing/2014/main" val="1314708234"/>
                  </a:ext>
                </a:extLst>
              </a:tr>
              <a:tr h="1560481">
                <a:tc>
                  <a:txBody>
                    <a:bodyPr/>
                    <a:lstStyle/>
                    <a:p>
                      <a:pPr marL="0" marR="0" algn="ctr">
                        <a:lnSpc>
                          <a:spcPct val="150000"/>
                        </a:lnSpc>
                        <a:spcBef>
                          <a:spcPts val="0"/>
                        </a:spcBef>
                        <a:spcAft>
                          <a:spcPts val="1000"/>
                        </a:spcAft>
                      </a:pPr>
                      <a:r>
                        <a:rPr lang="sr-Latn-CS" sz="3600" dirty="0">
                          <a:effectLst/>
                        </a:rPr>
                        <a:t>Number of informants</a:t>
                      </a:r>
                      <a:endParaRPr lang="en-US" sz="3600" dirty="0">
                        <a:effectLst/>
                      </a:endParaRPr>
                    </a:p>
                  </a:txBody>
                  <a:tcPr marL="68573" marR="68573" marT="0" marB="0">
                    <a:solidFill>
                      <a:schemeClr val="accent2"/>
                    </a:solidFill>
                  </a:tcPr>
                </a:tc>
                <a:tc>
                  <a:txBody>
                    <a:bodyPr/>
                    <a:lstStyle/>
                    <a:p>
                      <a:pPr marL="0" marR="0" algn="ctr">
                        <a:lnSpc>
                          <a:spcPct val="150000"/>
                        </a:lnSpc>
                        <a:spcBef>
                          <a:spcPts val="0"/>
                        </a:spcBef>
                        <a:spcAft>
                          <a:spcPts val="1000"/>
                        </a:spcAft>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74</a:t>
                      </a:r>
                    </a:p>
                  </a:txBody>
                  <a:tcPr marL="68573" marR="68573" marT="0" marB="0">
                    <a:solidFill>
                      <a:srgbClr val="ABD2D5"/>
                    </a:solidFill>
                  </a:tcPr>
                </a:tc>
                <a:tc>
                  <a:txBody>
                    <a:bodyPr/>
                    <a:lstStyle/>
                    <a:p>
                      <a:pPr marL="0" marR="0" algn="ctr">
                        <a:lnSpc>
                          <a:spcPct val="150000"/>
                        </a:lnSpc>
                        <a:spcBef>
                          <a:spcPts val="0"/>
                        </a:spcBef>
                        <a:spcAft>
                          <a:spcPts val="1000"/>
                        </a:spcAft>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94</a:t>
                      </a:r>
                    </a:p>
                  </a:txBody>
                  <a:tcPr marL="68573" marR="68573" marT="0" marB="0">
                    <a:solidFill>
                      <a:srgbClr val="ABD2D5"/>
                    </a:solidFill>
                  </a:tcPr>
                </a:tc>
                <a:extLst>
                  <a:ext uri="{0D108BD9-81ED-4DB2-BD59-A6C34878D82A}">
                    <a16:rowId xmlns:a16="http://schemas.microsoft.com/office/drawing/2014/main" val="3132936023"/>
                  </a:ext>
                </a:extLst>
              </a:tr>
              <a:tr h="815991">
                <a:tc>
                  <a:txBody>
                    <a:bodyPr/>
                    <a:lstStyle/>
                    <a:p>
                      <a:pPr marL="0" marR="0" algn="ctr">
                        <a:lnSpc>
                          <a:spcPct val="150000"/>
                        </a:lnSpc>
                        <a:spcBef>
                          <a:spcPts val="0"/>
                        </a:spcBef>
                        <a:spcAft>
                          <a:spcPts val="1000"/>
                        </a:spcAft>
                      </a:pPr>
                      <a:r>
                        <a:rPr lang="sr-Latn-CS" sz="36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3" marR="68573" marT="0" marB="0">
                    <a:solidFill>
                      <a:schemeClr val="accent2"/>
                    </a:solidFill>
                  </a:tcPr>
                </a:tc>
                <a:tc>
                  <a:txBody>
                    <a:bodyPr/>
                    <a:lstStyle/>
                    <a:p>
                      <a:pPr marL="0" marR="0" algn="ctr">
                        <a:lnSpc>
                          <a:spcPct val="150000"/>
                        </a:lnSpc>
                        <a:spcBef>
                          <a:spcPts val="0"/>
                        </a:spcBef>
                        <a:spcAft>
                          <a:spcPts val="1000"/>
                        </a:spcAft>
                      </a:pPr>
                      <a:r>
                        <a:rPr lang="en-US" sz="3600" dirty="0">
                          <a:effectLst/>
                        </a:rPr>
                        <a:t>44</a:t>
                      </a:r>
                      <a:r>
                        <a:rPr lang="sr-Latn-CS" sz="3600" dirty="0">
                          <a:effectLst/>
                        </a:rPr>
                        <a:t>,</a:t>
                      </a:r>
                      <a:r>
                        <a:rPr lang="en-US" sz="3600" dirty="0">
                          <a:effectLst/>
                        </a:rPr>
                        <a:t>1</a:t>
                      </a:r>
                      <a:r>
                        <a:rPr lang="sr-Latn-CS" sz="36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3" marR="68573" marT="0" marB="0">
                    <a:solidFill>
                      <a:srgbClr val="ABD2D5"/>
                    </a:solidFill>
                  </a:tcPr>
                </a:tc>
                <a:tc>
                  <a:txBody>
                    <a:bodyPr/>
                    <a:lstStyle/>
                    <a:p>
                      <a:pPr marL="0" marR="0" algn="ctr">
                        <a:lnSpc>
                          <a:spcPct val="150000"/>
                        </a:lnSpc>
                        <a:spcBef>
                          <a:spcPts val="0"/>
                        </a:spcBef>
                        <a:spcAft>
                          <a:spcPts val="1000"/>
                        </a:spcAft>
                      </a:pPr>
                      <a:r>
                        <a:rPr lang="en-US" sz="3600" dirty="0">
                          <a:effectLst/>
                        </a:rPr>
                        <a:t>55</a:t>
                      </a:r>
                      <a:r>
                        <a:rPr lang="sr-Latn-CS" sz="3600" dirty="0">
                          <a:effectLst/>
                        </a:rPr>
                        <a:t>,</a:t>
                      </a:r>
                      <a:r>
                        <a:rPr lang="en-US" sz="3600" dirty="0">
                          <a:effectLst/>
                        </a:rPr>
                        <a:t>9</a:t>
                      </a:r>
                      <a:r>
                        <a:rPr lang="sr-Latn-CS" sz="36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3" marR="68573" marT="0" marB="0">
                    <a:solidFill>
                      <a:srgbClr val="ABD2D5"/>
                    </a:solidFill>
                  </a:tcPr>
                </a:tc>
                <a:extLst>
                  <a:ext uri="{0D108BD9-81ED-4DB2-BD59-A6C34878D82A}">
                    <a16:rowId xmlns:a16="http://schemas.microsoft.com/office/drawing/2014/main" val="393661166"/>
                  </a:ext>
                </a:extLst>
              </a:tr>
            </a:tbl>
          </a:graphicData>
        </a:graphic>
      </p:graphicFrame>
      <p:sp>
        <p:nvSpPr>
          <p:cNvPr id="38" name="TextBox 37">
            <a:extLst>
              <a:ext uri="{FF2B5EF4-FFF2-40B4-BE49-F238E27FC236}">
                <a16:creationId xmlns:a16="http://schemas.microsoft.com/office/drawing/2014/main" id="{47E1FF44-2EF3-4110-AE01-5B933F61EA80}"/>
              </a:ext>
            </a:extLst>
          </p:cNvPr>
          <p:cNvSpPr txBox="1"/>
          <p:nvPr/>
        </p:nvSpPr>
        <p:spPr>
          <a:xfrm>
            <a:off x="1101145" y="25611090"/>
            <a:ext cx="10282817" cy="646331"/>
          </a:xfrm>
          <a:prstGeom prst="rect">
            <a:avLst/>
          </a:prstGeom>
          <a:noFill/>
        </p:spPr>
        <p:txBody>
          <a:bodyPr wrap="square">
            <a:spAutoFit/>
          </a:bodyPr>
          <a:lstStyle/>
          <a:p>
            <a:r>
              <a:rPr lang="sr-Latn-CS" altLang="en-US" sz="3600" i="1" dirty="0">
                <a:cs typeface="Times New Roman" panose="02020603050405020304" pitchFamily="18" charset="0"/>
              </a:rPr>
              <a:t>Tabele: Informants by gender</a:t>
            </a:r>
            <a:endParaRPr lang="en-US" dirty="0"/>
          </a:p>
        </p:txBody>
      </p:sp>
      <p:graphicFrame>
        <p:nvGraphicFramePr>
          <p:cNvPr id="39" name="Chart 38">
            <a:extLst>
              <a:ext uri="{FF2B5EF4-FFF2-40B4-BE49-F238E27FC236}">
                <a16:creationId xmlns:a16="http://schemas.microsoft.com/office/drawing/2014/main" id="{75D67761-6FA5-4BB6-8BB1-AF396949EDE0}"/>
              </a:ext>
            </a:extLst>
          </p:cNvPr>
          <p:cNvGraphicFramePr>
            <a:graphicFrameLocks/>
          </p:cNvGraphicFramePr>
          <p:nvPr>
            <p:extLst>
              <p:ext uri="{D42A27DB-BD31-4B8C-83A1-F6EECF244321}">
                <p14:modId xmlns:p14="http://schemas.microsoft.com/office/powerpoint/2010/main" val="296646311"/>
              </p:ext>
            </p:extLst>
          </p:nvPr>
        </p:nvGraphicFramePr>
        <p:xfrm>
          <a:off x="21518561" y="15626709"/>
          <a:ext cx="14249401" cy="567585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Chart 39">
            <a:extLst>
              <a:ext uri="{FF2B5EF4-FFF2-40B4-BE49-F238E27FC236}">
                <a16:creationId xmlns:a16="http://schemas.microsoft.com/office/drawing/2014/main" id="{DEE4CB70-2E2F-4F75-8D47-2A83B2344024}"/>
              </a:ext>
            </a:extLst>
          </p:cNvPr>
          <p:cNvGraphicFramePr>
            <a:graphicFrameLocks/>
          </p:cNvGraphicFramePr>
          <p:nvPr>
            <p:extLst>
              <p:ext uri="{D42A27DB-BD31-4B8C-83A1-F6EECF244321}">
                <p14:modId xmlns:p14="http://schemas.microsoft.com/office/powerpoint/2010/main" val="2796107651"/>
              </p:ext>
            </p:extLst>
          </p:nvPr>
        </p:nvGraphicFramePr>
        <p:xfrm>
          <a:off x="14619537" y="13188203"/>
          <a:ext cx="5791199" cy="7518032"/>
        </p:xfrm>
        <a:graphic>
          <a:graphicData uri="http://schemas.openxmlformats.org/drawingml/2006/chart">
            <c:chart xmlns:c="http://schemas.openxmlformats.org/drawingml/2006/chart" xmlns:r="http://schemas.openxmlformats.org/officeDocument/2006/relationships" r:id="rId9"/>
          </a:graphicData>
        </a:graphic>
      </p:graphicFrame>
      <p:sp>
        <p:nvSpPr>
          <p:cNvPr id="41" name="TextBox 40">
            <a:extLst>
              <a:ext uri="{FF2B5EF4-FFF2-40B4-BE49-F238E27FC236}">
                <a16:creationId xmlns:a16="http://schemas.microsoft.com/office/drawing/2014/main" id="{BF438EE0-2BD3-418A-977D-D8DD5BC5EEC9}"/>
              </a:ext>
            </a:extLst>
          </p:cNvPr>
          <p:cNvSpPr txBox="1"/>
          <p:nvPr/>
        </p:nvSpPr>
        <p:spPr>
          <a:xfrm>
            <a:off x="22149807" y="21366667"/>
            <a:ext cx="10282817" cy="646331"/>
          </a:xfrm>
          <a:prstGeom prst="rect">
            <a:avLst/>
          </a:prstGeom>
          <a:noFill/>
        </p:spPr>
        <p:txBody>
          <a:bodyPr wrap="square">
            <a:spAutoFit/>
          </a:bodyPr>
          <a:lstStyle/>
          <a:p>
            <a:pPr algn="ctr"/>
            <a:r>
              <a:rPr lang="sr-Latn-CS" altLang="en-US" sz="3600" i="1" dirty="0">
                <a:cs typeface="Times New Roman" panose="02020603050405020304" pitchFamily="18" charset="0"/>
              </a:rPr>
              <a:t>The most used plant families</a:t>
            </a:r>
            <a:endParaRPr 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tellectualsage|09-2018"/>
</p:tagLst>
</file>

<file path=ppt/theme/theme1.xml><?xml version="1.0" encoding="utf-8"?>
<a:theme xmlns:a="http://schemas.openxmlformats.org/drawingml/2006/main" name="Default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1389</TotalTime>
  <Words>463</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Libre Baskerville</vt:lpstr>
      <vt:lpstr>Calibri</vt:lpstr>
      <vt:lpstr>Arial</vt:lpstr>
      <vt:lpstr>Montserrat Light</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Research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Nada Cujic</cp:lastModifiedBy>
  <cp:revision>29</cp:revision>
  <dcterms:modified xsi:type="dcterms:W3CDTF">2021-09-14T12:35:06Z</dcterms:modified>
  <cp:category>templates for scientific poster</cp:category>
</cp:coreProperties>
</file>